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3" r:id="rId10"/>
    <p:sldId id="274" r:id="rId11"/>
    <p:sldId id="275" r:id="rId12"/>
    <p:sldId id="264" r:id="rId13"/>
    <p:sldId id="265" r:id="rId14"/>
    <p:sldId id="280" r:id="rId15"/>
    <p:sldId id="266" r:id="rId16"/>
    <p:sldId id="267" r:id="rId17"/>
    <p:sldId id="281" r:id="rId18"/>
    <p:sldId id="276" r:id="rId19"/>
    <p:sldId id="277" r:id="rId20"/>
    <p:sldId id="268" r:id="rId21"/>
    <p:sldId id="282" r:id="rId22"/>
    <p:sldId id="269" r:id="rId23"/>
    <p:sldId id="283" r:id="rId24"/>
    <p:sldId id="270" r:id="rId25"/>
    <p:sldId id="271" r:id="rId26"/>
    <p:sldId id="278" r:id="rId27"/>
    <p:sldId id="279" r:id="rId28"/>
    <p:sldId id="27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0740" autoAdjust="0"/>
  </p:normalViewPr>
  <p:slideViewPr>
    <p:cSldViewPr>
      <p:cViewPr varScale="1">
        <p:scale>
          <a:sx n="68" d="100"/>
          <a:sy n="68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4ED38-ED46-44B7-BBF6-A9D6F133F485}" type="datetimeFigureOut">
              <a:rPr lang="en-US" smtClean="0"/>
              <a:pPr/>
              <a:t>7/10/2021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BB1C2-62E0-400F-9543-A4796E67C3C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98707"/>
          </a:xfrm>
        </p:spPr>
        <p:txBody>
          <a:bodyPr/>
          <a:lstStyle/>
          <a:p>
            <a:r>
              <a:rPr lang="en-IN" dirty="0" smtClean="0"/>
              <a:t>CELL CYCLE AND MITOSIS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92935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b="1" dirty="0"/>
              <a:t>Growth— an increase in size or mass of a </a:t>
            </a:r>
            <a:r>
              <a:rPr lang="en-IN" b="1" dirty="0" smtClean="0"/>
              <a:t>developing </a:t>
            </a:r>
            <a:r>
              <a:rPr lang="en-IN" dirty="0" smtClean="0"/>
              <a:t>living </a:t>
            </a:r>
            <a:r>
              <a:rPr lang="en-IN" dirty="0"/>
              <a:t>system— is an irreversible process that </a:t>
            </a:r>
            <a:r>
              <a:rPr lang="en-IN" dirty="0" smtClean="0"/>
              <a:t>occurs at </a:t>
            </a:r>
            <a:r>
              <a:rPr lang="en-IN" dirty="0"/>
              <a:t>all organizational levels. Often, it is difficult </a:t>
            </a:r>
            <a:r>
              <a:rPr lang="en-IN" dirty="0" smtClean="0"/>
              <a:t>to define</a:t>
            </a:r>
            <a:r>
              <a:rPr lang="en-IN" dirty="0"/>
              <a:t>, because, it is. </a:t>
            </a:r>
            <a:r>
              <a:rPr lang="en-IN" dirty="0" err="1"/>
              <a:t>multifactorial</a:t>
            </a:r>
            <a:r>
              <a:rPr lang="en-IN" dirty="0"/>
              <a:t>, that is, growth </a:t>
            </a:r>
            <a:r>
              <a:rPr lang="en-IN" dirty="0" smtClean="0"/>
              <a:t>embodies following </a:t>
            </a:r>
            <a:r>
              <a:rPr lang="en-IN" dirty="0"/>
              <a:t>three interacting growth patterns : </a:t>
            </a:r>
            <a:endParaRPr lang="en-IN" dirty="0" smtClean="0"/>
          </a:p>
          <a:p>
            <a:pPr algn="just"/>
            <a:r>
              <a:rPr lang="en-IN" dirty="0" smtClean="0"/>
              <a:t>(</a:t>
            </a:r>
            <a:r>
              <a:rPr lang="en-IN" dirty="0"/>
              <a:t>1) </a:t>
            </a:r>
            <a:r>
              <a:rPr lang="en-IN" b="1" dirty="0" err="1" smtClean="0"/>
              <a:t>auxetic</a:t>
            </a:r>
            <a:r>
              <a:rPr lang="en-IN" b="1" dirty="0"/>
              <a:t> </a:t>
            </a:r>
            <a:r>
              <a:rPr lang="en-IN" b="1" dirty="0" smtClean="0"/>
              <a:t>growth</a:t>
            </a:r>
            <a:r>
              <a:rPr lang="en-IN" b="1" dirty="0"/>
              <a:t>— an increase in cell mass or </a:t>
            </a:r>
            <a:r>
              <a:rPr lang="en-IN" b="1" dirty="0" err="1"/>
              <a:t>auxesis</a:t>
            </a:r>
            <a:r>
              <a:rPr lang="en-IN" b="1" dirty="0"/>
              <a:t> </a:t>
            </a:r>
            <a:r>
              <a:rPr lang="en-IN" b="1" dirty="0" smtClean="0"/>
              <a:t>;</a:t>
            </a:r>
          </a:p>
          <a:p>
            <a:pPr algn="just"/>
            <a:r>
              <a:rPr lang="en-IN" b="1" dirty="0" smtClean="0"/>
              <a:t> </a:t>
            </a:r>
            <a:r>
              <a:rPr lang="en-IN" b="1" dirty="0"/>
              <a:t>(2) </a:t>
            </a:r>
            <a:r>
              <a:rPr lang="en-IN" b="1" dirty="0" smtClean="0"/>
              <a:t>multiplicative growth</a:t>
            </a:r>
            <a:r>
              <a:rPr lang="en-IN" b="1" dirty="0"/>
              <a:t>— an increase in cell number due to cell </a:t>
            </a:r>
            <a:r>
              <a:rPr lang="en-IN" b="1" dirty="0" smtClean="0"/>
              <a:t>division; </a:t>
            </a:r>
            <a:r>
              <a:rPr lang="en-IN" dirty="0" smtClean="0"/>
              <a:t>and </a:t>
            </a:r>
          </a:p>
          <a:p>
            <a:pPr algn="just"/>
            <a:r>
              <a:rPr lang="en-IN" dirty="0" smtClean="0"/>
              <a:t>(</a:t>
            </a:r>
            <a:r>
              <a:rPr lang="en-IN" dirty="0"/>
              <a:t>3) </a:t>
            </a:r>
            <a:r>
              <a:rPr lang="en-IN" b="1" dirty="0" err="1"/>
              <a:t>accretionary</a:t>
            </a:r>
            <a:r>
              <a:rPr lang="en-IN" b="1" dirty="0"/>
              <a:t> growth— growth due to accumulation </a:t>
            </a:r>
            <a:r>
              <a:rPr lang="en-IN" b="1" dirty="0" smtClean="0"/>
              <a:t>of </a:t>
            </a:r>
            <a:r>
              <a:rPr lang="en-IN" dirty="0" smtClean="0"/>
              <a:t>extracellular </a:t>
            </a:r>
            <a:r>
              <a:rPr lang="en-IN" dirty="0"/>
              <a:t>products (accretion means increase by addition </a:t>
            </a:r>
            <a:r>
              <a:rPr lang="en-IN" dirty="0" smtClean="0"/>
              <a:t>on the </a:t>
            </a:r>
            <a:r>
              <a:rPr lang="en-IN" dirty="0"/>
              <a:t>surface of the material of same nature as that is </a:t>
            </a:r>
            <a:r>
              <a:rPr lang="en-IN" dirty="0" smtClean="0"/>
              <a:t>already present</a:t>
            </a:r>
            <a:r>
              <a:rPr lang="en-IN" dirty="0"/>
              <a:t>, </a:t>
            </a:r>
            <a:r>
              <a:rPr lang="en-IN" i="1" dirty="0"/>
              <a:t>e.g., the manner of growth of crystal). Generally, </a:t>
            </a:r>
            <a:r>
              <a:rPr lang="en-IN" i="1" dirty="0" smtClean="0"/>
              <a:t>when </a:t>
            </a:r>
            <a:r>
              <a:rPr lang="en-IN" dirty="0" smtClean="0"/>
              <a:t>rate </a:t>
            </a:r>
            <a:r>
              <a:rPr lang="en-IN" dirty="0"/>
              <a:t>of anabolism (</a:t>
            </a:r>
            <a:r>
              <a:rPr lang="en-IN" i="1" dirty="0"/>
              <a:t>i.e., photosynthesis, protein synthesis, etc</a:t>
            </a:r>
            <a:r>
              <a:rPr lang="en-IN" i="1" dirty="0" smtClean="0"/>
              <a:t>.) </a:t>
            </a:r>
            <a:r>
              <a:rPr lang="en-IN" dirty="0" smtClean="0"/>
              <a:t>far </a:t>
            </a:r>
            <a:r>
              <a:rPr lang="en-IN" dirty="0"/>
              <a:t>exceeds the rate of catabolism (</a:t>
            </a:r>
            <a:r>
              <a:rPr lang="en-IN" i="1" dirty="0"/>
              <a:t>i.e., respiration), the </a:t>
            </a:r>
            <a:r>
              <a:rPr lang="en-IN" i="1" dirty="0" smtClean="0"/>
              <a:t>growth </a:t>
            </a:r>
            <a:r>
              <a:rPr lang="en-IN" dirty="0" smtClean="0"/>
              <a:t>of </a:t>
            </a:r>
            <a:r>
              <a:rPr lang="en-IN" dirty="0"/>
              <a:t>protoplasm (</a:t>
            </a:r>
            <a:r>
              <a:rPr lang="en-IN" i="1" dirty="0"/>
              <a:t>i.e., </a:t>
            </a:r>
            <a:r>
              <a:rPr lang="en-IN" i="1" dirty="0" err="1"/>
              <a:t>auxetic</a:t>
            </a:r>
            <a:r>
              <a:rPr lang="en-IN" i="1" dirty="0"/>
              <a:t> growth) takes place.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IN" b="1" dirty="0"/>
              <a:t>CELL CYCLE AND MITOSIS</a:t>
            </a:r>
          </a:p>
          <a:p>
            <a:pPr algn="just"/>
            <a:r>
              <a:rPr lang="en-IN" dirty="0"/>
              <a:t>All cells are produced by divisions of pre-existing </a:t>
            </a:r>
            <a:r>
              <a:rPr lang="en-IN" dirty="0" smtClean="0"/>
              <a:t>cell. Continuity </a:t>
            </a:r>
            <a:r>
              <a:rPr lang="en-IN" dirty="0"/>
              <a:t>of life depends on cell division. A cell born after </a:t>
            </a:r>
            <a:r>
              <a:rPr lang="en-IN" dirty="0" smtClean="0"/>
              <a:t>a division</a:t>
            </a:r>
            <a:r>
              <a:rPr lang="en-IN" dirty="0"/>
              <a:t>, proceeds to grow by macromolecular synthesis, </a:t>
            </a:r>
            <a:r>
              <a:rPr lang="en-IN" dirty="0" smtClean="0"/>
              <a:t>reaches a </a:t>
            </a:r>
            <a:r>
              <a:rPr lang="en-IN" dirty="0"/>
              <a:t>species-determined division size and divides. This cycle </a:t>
            </a:r>
            <a:r>
              <a:rPr lang="en-IN" dirty="0" smtClean="0"/>
              <a:t>acts </a:t>
            </a:r>
            <a:r>
              <a:rPr lang="en-IN" dirty="0"/>
              <a:t>as a unit of biological time and defines life history of a cell. </a:t>
            </a:r>
            <a:r>
              <a:rPr lang="en-IN" b="1" dirty="0"/>
              <a:t>Cell cycle can be defined as the </a:t>
            </a:r>
            <a:r>
              <a:rPr lang="en-IN" b="1" dirty="0" smtClean="0"/>
              <a:t>entire </a:t>
            </a:r>
            <a:r>
              <a:rPr lang="en-IN" dirty="0" smtClean="0"/>
              <a:t>sequence </a:t>
            </a:r>
            <a:r>
              <a:rPr lang="en-IN" dirty="0"/>
              <a:t>of events happening from the end of one nuclear division to the beginning of the next. </a:t>
            </a:r>
            <a:r>
              <a:rPr lang="en-IN" dirty="0" smtClean="0"/>
              <a:t>The cell </a:t>
            </a:r>
            <a:r>
              <a:rPr lang="en-IN" dirty="0"/>
              <a:t>cycle involves the following three cycles (see </a:t>
            </a:r>
            <a:r>
              <a:rPr lang="en-IN" b="1" dirty="0"/>
              <a:t>Albert </a:t>
            </a:r>
            <a:r>
              <a:rPr lang="en-IN" b="1" i="1" dirty="0"/>
              <a:t>et al., 1989</a:t>
            </a:r>
            <a:r>
              <a:rPr lang="en-IN" b="1" i="1" dirty="0" smtClean="0"/>
              <a:t>). </a:t>
            </a:r>
          </a:p>
          <a:p>
            <a:pPr algn="just"/>
            <a:r>
              <a:rPr lang="en-IN" b="1" dirty="0" smtClean="0"/>
              <a:t>1</a:t>
            </a:r>
            <a:r>
              <a:rPr lang="en-IN" b="1" dirty="0"/>
              <a:t>. Chromosome cycle. In it DNA synthesis alternates with mitosis (or </a:t>
            </a:r>
            <a:r>
              <a:rPr lang="en-IN" b="1" dirty="0" err="1"/>
              <a:t>karyokinesis</a:t>
            </a:r>
            <a:r>
              <a:rPr lang="en-IN" b="1" dirty="0"/>
              <a:t> or </a:t>
            </a:r>
            <a:r>
              <a:rPr lang="en-IN" b="1" dirty="0" smtClean="0"/>
              <a:t>nuclear </a:t>
            </a:r>
            <a:r>
              <a:rPr lang="en-IN" dirty="0" smtClean="0"/>
              <a:t>division</a:t>
            </a:r>
            <a:r>
              <a:rPr lang="en-IN" dirty="0"/>
              <a:t>). During DNA synthesis, each double-helical DNA molecule is replicated into two </a:t>
            </a:r>
            <a:r>
              <a:rPr lang="en-IN" dirty="0" smtClean="0"/>
              <a:t>identical daughter </a:t>
            </a:r>
            <a:r>
              <a:rPr lang="en-IN" dirty="0"/>
              <a:t>DNA molecules and during mitosis the duplicated copies of the genome are </a:t>
            </a:r>
            <a:r>
              <a:rPr lang="en-IN" dirty="0" smtClean="0"/>
              <a:t>ultimately separated. </a:t>
            </a:r>
          </a:p>
          <a:p>
            <a:pPr algn="just"/>
            <a:r>
              <a:rPr lang="en-IN" b="1" dirty="0" smtClean="0"/>
              <a:t>2</a:t>
            </a:r>
            <a:r>
              <a:rPr lang="en-IN" b="1" dirty="0"/>
              <a:t>. </a:t>
            </a:r>
            <a:r>
              <a:rPr lang="en-IN" b="1" dirty="0" err="1"/>
              <a:t>Cytoplasmic</a:t>
            </a:r>
            <a:r>
              <a:rPr lang="en-IN" b="1" dirty="0"/>
              <a:t> cycle. In it cell growth alternates with </a:t>
            </a:r>
            <a:r>
              <a:rPr lang="en-IN" b="1" dirty="0" err="1"/>
              <a:t>cytokinesis</a:t>
            </a:r>
            <a:r>
              <a:rPr lang="en-IN" b="1" dirty="0"/>
              <a:t> (or </a:t>
            </a:r>
            <a:r>
              <a:rPr lang="en-IN" b="1" dirty="0" err="1"/>
              <a:t>cytoplasmic</a:t>
            </a:r>
            <a:r>
              <a:rPr lang="en-IN" b="1" dirty="0"/>
              <a:t> division</a:t>
            </a:r>
            <a:r>
              <a:rPr lang="en-IN" b="1" dirty="0" smtClean="0"/>
              <a:t>). </a:t>
            </a:r>
            <a:r>
              <a:rPr lang="en-IN" dirty="0" smtClean="0"/>
              <a:t>During </a:t>
            </a:r>
            <a:r>
              <a:rPr lang="en-IN" dirty="0"/>
              <a:t>cell growth many other components of the cell (RNA, proteins and membranes) </a:t>
            </a:r>
            <a:r>
              <a:rPr lang="en-IN" dirty="0" smtClean="0"/>
              <a:t>become double </a:t>
            </a:r>
            <a:r>
              <a:rPr lang="en-IN" dirty="0"/>
              <a:t>in quantity and during </a:t>
            </a:r>
            <a:r>
              <a:rPr lang="en-IN" dirty="0" err="1"/>
              <a:t>cytokinesis</a:t>
            </a:r>
            <a:r>
              <a:rPr lang="en-IN" dirty="0"/>
              <a:t> cell as a whole divides into two. Usually the </a:t>
            </a:r>
            <a:r>
              <a:rPr lang="en-IN" dirty="0" err="1" smtClean="0"/>
              <a:t>karyokinesis</a:t>
            </a:r>
            <a:r>
              <a:rPr lang="en-IN" dirty="0"/>
              <a:t> </a:t>
            </a:r>
            <a:r>
              <a:rPr lang="en-IN" dirty="0" smtClean="0"/>
              <a:t>is </a:t>
            </a:r>
            <a:r>
              <a:rPr lang="en-IN" dirty="0"/>
              <a:t>followed by the </a:t>
            </a:r>
            <a:r>
              <a:rPr lang="en-IN" dirty="0" err="1"/>
              <a:t>cytokinesis</a:t>
            </a:r>
            <a:r>
              <a:rPr lang="en-IN" dirty="0"/>
              <a:t> but sometimes the </a:t>
            </a:r>
            <a:r>
              <a:rPr lang="en-IN" dirty="0" err="1"/>
              <a:t>cytokinesis</a:t>
            </a:r>
            <a:r>
              <a:rPr lang="en-IN" dirty="0"/>
              <a:t> does not follow the </a:t>
            </a:r>
            <a:r>
              <a:rPr lang="en-IN" dirty="0" err="1"/>
              <a:t>karyokinesis</a:t>
            </a:r>
            <a:r>
              <a:rPr lang="en-IN" dirty="0"/>
              <a:t> </a:t>
            </a:r>
            <a:r>
              <a:rPr lang="en-IN" dirty="0" smtClean="0"/>
              <a:t>and results </a:t>
            </a:r>
            <a:r>
              <a:rPr lang="en-IN" dirty="0"/>
              <a:t>into the multinucleate cell, </a:t>
            </a:r>
            <a:r>
              <a:rPr lang="en-IN" i="1" dirty="0"/>
              <a:t>e.g., cleavage of egg in </a:t>
            </a:r>
            <a:r>
              <a:rPr lang="en-IN" i="1" dirty="0" smtClean="0"/>
              <a:t>Drosophila. </a:t>
            </a:r>
          </a:p>
          <a:p>
            <a:pPr algn="just"/>
            <a:r>
              <a:rPr lang="en-IN" b="1" dirty="0" smtClean="0"/>
              <a:t>3</a:t>
            </a:r>
            <a:r>
              <a:rPr lang="en-IN" b="1" dirty="0"/>
              <a:t>. </a:t>
            </a:r>
            <a:r>
              <a:rPr lang="en-IN" b="1" dirty="0" err="1"/>
              <a:t>Centrosome</a:t>
            </a:r>
            <a:r>
              <a:rPr lang="en-IN" b="1" dirty="0"/>
              <a:t> cycle. Both of the above cycles require that the </a:t>
            </a:r>
            <a:r>
              <a:rPr lang="en-IN" b="1" dirty="0" err="1"/>
              <a:t>centrosome</a:t>
            </a:r>
            <a:r>
              <a:rPr lang="en-IN" b="1" dirty="0"/>
              <a:t> be inherited </a:t>
            </a:r>
            <a:r>
              <a:rPr lang="en-IN" b="1" dirty="0" smtClean="0"/>
              <a:t>reliably </a:t>
            </a:r>
            <a:r>
              <a:rPr lang="en-IN" dirty="0" smtClean="0"/>
              <a:t>and </a:t>
            </a:r>
            <a:r>
              <a:rPr lang="en-IN" dirty="0"/>
              <a:t>duplicated precisely in order to form the two poles of the mitotic spindle ; thus, </a:t>
            </a:r>
            <a:r>
              <a:rPr lang="en-IN" dirty="0" err="1"/>
              <a:t>centrosome</a:t>
            </a:r>
            <a:r>
              <a:rPr lang="en-IN" dirty="0"/>
              <a:t> </a:t>
            </a:r>
            <a:r>
              <a:rPr lang="en-IN" dirty="0" smtClean="0"/>
              <a:t>cycle forms </a:t>
            </a:r>
            <a:r>
              <a:rPr lang="en-IN" dirty="0"/>
              <a:t>the third component of cell cycle.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IN" b="1" dirty="0"/>
              <a:t>Howard and </a:t>
            </a:r>
            <a:r>
              <a:rPr lang="en-IN" b="1" dirty="0" err="1"/>
              <a:t>Pelc</a:t>
            </a:r>
            <a:r>
              <a:rPr lang="en-IN" b="1" dirty="0"/>
              <a:t> (1953) have divided cell cycle into four phases or stages : G1, S, G2 and </a:t>
            </a:r>
            <a:r>
              <a:rPr lang="en-IN" b="1" dirty="0" smtClean="0"/>
              <a:t>M </a:t>
            </a:r>
            <a:r>
              <a:rPr lang="en-IN" dirty="0" smtClean="0"/>
              <a:t>phase</a:t>
            </a:r>
            <a:r>
              <a:rPr lang="en-IN" dirty="0"/>
              <a:t>. The G1 phase, S phase and G2 phase are combined to from the classical </a:t>
            </a:r>
            <a:r>
              <a:rPr lang="en-IN" b="1" dirty="0" err="1" smtClean="0"/>
              <a:t>interphase</a:t>
            </a:r>
            <a:r>
              <a:rPr lang="en-IN" b="1" dirty="0" smtClean="0"/>
              <a:t>. </a:t>
            </a:r>
          </a:p>
          <a:p>
            <a:pPr algn="just"/>
            <a:r>
              <a:rPr lang="en-IN" b="1" dirty="0" smtClean="0"/>
              <a:t>1</a:t>
            </a:r>
            <a:r>
              <a:rPr lang="en-IN" b="1" dirty="0"/>
              <a:t>. G1 Phase. After the M phase of previous cell cycle, the daughter cells begin G1 of </a:t>
            </a:r>
            <a:r>
              <a:rPr lang="en-IN" b="1" dirty="0" err="1" smtClean="0"/>
              <a:t>interphase</a:t>
            </a:r>
            <a:r>
              <a:rPr lang="en-IN" b="1" dirty="0"/>
              <a:t> </a:t>
            </a:r>
            <a:r>
              <a:rPr lang="en-IN" dirty="0" smtClean="0"/>
              <a:t>of </a:t>
            </a:r>
            <a:r>
              <a:rPr lang="en-IN" dirty="0"/>
              <a:t>new cell cycle. G1 is a resting phase. It is called </a:t>
            </a:r>
            <a:r>
              <a:rPr lang="en-IN" b="1" dirty="0"/>
              <a:t>first gap phase, since no DNA synthesis takes </a:t>
            </a:r>
            <a:r>
              <a:rPr lang="en-IN" b="1" dirty="0" smtClean="0"/>
              <a:t>place </a:t>
            </a:r>
            <a:r>
              <a:rPr lang="en-IN" dirty="0" smtClean="0"/>
              <a:t>during </a:t>
            </a:r>
            <a:r>
              <a:rPr lang="en-IN" dirty="0"/>
              <a:t>this stage; currently, G1 is also called </a:t>
            </a:r>
            <a:r>
              <a:rPr lang="en-IN" b="1" dirty="0"/>
              <a:t>first growth phase, since it involves synthesis of </a:t>
            </a:r>
            <a:r>
              <a:rPr lang="en-IN" b="1" dirty="0" smtClean="0"/>
              <a:t>RNA, </a:t>
            </a:r>
            <a:r>
              <a:rPr lang="en-IN" dirty="0" smtClean="0"/>
              <a:t>proteins </a:t>
            </a:r>
            <a:r>
              <a:rPr lang="en-IN" dirty="0"/>
              <a:t>and membranes which leads to the growth of nucleus and cytoplasm of each daughter </a:t>
            </a:r>
            <a:r>
              <a:rPr lang="en-IN" dirty="0" smtClean="0"/>
              <a:t>cell towards </a:t>
            </a:r>
            <a:r>
              <a:rPr lang="en-IN" dirty="0"/>
              <a:t>their mature size (see </a:t>
            </a:r>
            <a:r>
              <a:rPr lang="en-IN" b="1" dirty="0"/>
              <a:t>Maclean and Hall, 1987</a:t>
            </a:r>
            <a:r>
              <a:rPr lang="en-IN" b="1" dirty="0" smtClean="0"/>
              <a:t>). </a:t>
            </a:r>
          </a:p>
          <a:p>
            <a:pPr algn="just"/>
            <a:r>
              <a:rPr lang="en-IN" dirty="0" smtClean="0"/>
              <a:t>During </a:t>
            </a:r>
            <a:r>
              <a:rPr lang="en-IN" dirty="0"/>
              <a:t>G1 phase, chromatin is fully extended and not distinguishable as discrete </a:t>
            </a:r>
            <a:r>
              <a:rPr lang="en-IN" dirty="0" smtClean="0"/>
              <a:t>chromosomes with </a:t>
            </a:r>
            <a:r>
              <a:rPr lang="en-IN" dirty="0"/>
              <a:t>the light microscope. This is a time of resumption of normal cell metabolism which has </a:t>
            </a:r>
            <a:r>
              <a:rPr lang="en-IN" dirty="0" smtClean="0"/>
              <a:t>slowed down </a:t>
            </a:r>
            <a:r>
              <a:rPr lang="en-IN" dirty="0"/>
              <a:t>during the previous cell division. </a:t>
            </a:r>
            <a:endParaRPr lang="en-IN" dirty="0" smtClean="0"/>
          </a:p>
          <a:p>
            <a:pPr algn="just"/>
            <a:r>
              <a:rPr lang="en-IN" dirty="0" smtClean="0"/>
              <a:t>Thus</a:t>
            </a:r>
            <a:r>
              <a:rPr lang="en-IN" dirty="0"/>
              <a:t>, G1 involves transcription of three types of </a:t>
            </a:r>
            <a:r>
              <a:rPr lang="en-IN" dirty="0" smtClean="0"/>
              <a:t>RNAs, namely </a:t>
            </a:r>
            <a:r>
              <a:rPr lang="en-IN" dirty="0" err="1"/>
              <a:t>rRNA</a:t>
            </a:r>
            <a:r>
              <a:rPr lang="en-IN" dirty="0"/>
              <a:t>, </a:t>
            </a:r>
            <a:r>
              <a:rPr lang="en-IN" dirty="0" err="1"/>
              <a:t>tRNA</a:t>
            </a:r>
            <a:r>
              <a:rPr lang="en-IN" dirty="0"/>
              <a:t> and mRNA ; </a:t>
            </a:r>
            <a:r>
              <a:rPr lang="en-IN" dirty="0" err="1"/>
              <a:t>rRNA</a:t>
            </a:r>
            <a:r>
              <a:rPr lang="en-IN" dirty="0"/>
              <a:t> synthesis is indicated by the appearance of nucleolus in </a:t>
            </a:r>
            <a:r>
              <a:rPr lang="en-IN" dirty="0" smtClean="0"/>
              <a:t>the </a:t>
            </a:r>
            <a:r>
              <a:rPr lang="en-IN" dirty="0" err="1" smtClean="0"/>
              <a:t>interphase</a:t>
            </a:r>
            <a:r>
              <a:rPr lang="en-IN" dirty="0" smtClean="0"/>
              <a:t> </a:t>
            </a:r>
            <a:r>
              <a:rPr lang="en-IN" dirty="0"/>
              <a:t>(G1 phase) nucleus. </a:t>
            </a:r>
            <a:endParaRPr lang="en-IN" dirty="0" smtClean="0"/>
          </a:p>
          <a:p>
            <a:pPr algn="just"/>
            <a:r>
              <a:rPr lang="en-IN" dirty="0" smtClean="0"/>
              <a:t>Proteins </a:t>
            </a:r>
            <a:r>
              <a:rPr lang="en-IN" dirty="0"/>
              <a:t>synthesized during G1 phase (1) regulatory proteins </a:t>
            </a:r>
            <a:r>
              <a:rPr lang="en-IN" dirty="0" smtClean="0"/>
              <a:t>which control </a:t>
            </a:r>
            <a:r>
              <a:rPr lang="en-IN" dirty="0"/>
              <a:t>various events of mitosis ; (2) enzymes (</a:t>
            </a:r>
            <a:r>
              <a:rPr lang="en-IN" i="1" dirty="0"/>
              <a:t>e.g., DNA polymerase) necessary for DNA </a:t>
            </a:r>
            <a:r>
              <a:rPr lang="en-IN" i="1" dirty="0" smtClean="0"/>
              <a:t>synthesis </a:t>
            </a:r>
            <a:r>
              <a:rPr lang="en-IN" dirty="0" smtClean="0"/>
              <a:t>of </a:t>
            </a:r>
            <a:r>
              <a:rPr lang="en-IN" dirty="0"/>
              <a:t>the next stage ; and (3) </a:t>
            </a:r>
            <a:r>
              <a:rPr lang="en-IN" dirty="0" err="1"/>
              <a:t>tubulin</a:t>
            </a:r>
            <a:r>
              <a:rPr lang="en-IN" dirty="0"/>
              <a:t> and other mitotic apparatus </a:t>
            </a:r>
            <a:r>
              <a:rPr lang="en-IN" dirty="0" smtClean="0"/>
              <a:t>proteins. G1 </a:t>
            </a:r>
            <a:r>
              <a:rPr lang="en-IN" dirty="0"/>
              <a:t>phase is most variable as to duration (Table 18-1) ; it either occupies 30 to 50 per cent of </a:t>
            </a:r>
            <a:r>
              <a:rPr lang="en-IN" dirty="0" smtClean="0"/>
              <a:t>the total </a:t>
            </a:r>
            <a:r>
              <a:rPr lang="en-IN" dirty="0"/>
              <a:t>time of the cell cycle or lacks entirely in rapidly dividing cells (</a:t>
            </a:r>
            <a:r>
              <a:rPr lang="en-IN" i="1" dirty="0"/>
              <a:t>e.g., </a:t>
            </a:r>
            <a:r>
              <a:rPr lang="en-IN" i="1" dirty="0" err="1"/>
              <a:t>blastomeres</a:t>
            </a:r>
            <a:r>
              <a:rPr lang="en-IN" i="1" dirty="0"/>
              <a:t> of early </a:t>
            </a:r>
            <a:r>
              <a:rPr lang="en-IN" i="1" dirty="0" smtClean="0"/>
              <a:t>embryo </a:t>
            </a:r>
            <a:r>
              <a:rPr lang="en-IN" dirty="0" smtClean="0"/>
              <a:t>of </a:t>
            </a:r>
            <a:r>
              <a:rPr lang="en-IN" dirty="0"/>
              <a:t>frog and mammals). </a:t>
            </a:r>
            <a:endParaRPr lang="en-IN" dirty="0" smtClean="0"/>
          </a:p>
          <a:p>
            <a:pPr algn="just"/>
            <a:r>
              <a:rPr lang="en-IN" dirty="0" smtClean="0"/>
              <a:t>Terminally </a:t>
            </a:r>
            <a:r>
              <a:rPr lang="en-IN" dirty="0"/>
              <a:t>differentiated somatic cells (</a:t>
            </a:r>
            <a:r>
              <a:rPr lang="en-IN" i="1" dirty="0"/>
              <a:t>i.e., end cells such as neurons </a:t>
            </a:r>
            <a:r>
              <a:rPr lang="en-IN" i="1" dirty="0" smtClean="0"/>
              <a:t>and </a:t>
            </a:r>
            <a:r>
              <a:rPr lang="en-IN" dirty="0" smtClean="0"/>
              <a:t>striated </a:t>
            </a:r>
            <a:r>
              <a:rPr lang="en-IN" dirty="0"/>
              <a:t>muscle cells) that no longer divide, are arrested usually in the G1 stage; such a type of G1 </a:t>
            </a:r>
            <a:r>
              <a:rPr lang="en-IN" dirty="0" smtClean="0"/>
              <a:t>phase is </a:t>
            </a:r>
            <a:r>
              <a:rPr lang="en-IN" dirty="0"/>
              <a:t>called </a:t>
            </a:r>
            <a:r>
              <a:rPr lang="en-IN" b="1" dirty="0"/>
              <a:t>G0 phase.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IN" b="1" dirty="0"/>
              <a:t>2. S phase. During the S phase or synthetic phase of </a:t>
            </a:r>
            <a:r>
              <a:rPr lang="en-IN" b="1" dirty="0" err="1"/>
              <a:t>interphase</a:t>
            </a:r>
            <a:r>
              <a:rPr lang="en-IN" b="1" dirty="0"/>
              <a:t>, replication of DNA </a:t>
            </a:r>
            <a:r>
              <a:rPr lang="en-IN" b="1" dirty="0" smtClean="0"/>
              <a:t>and </a:t>
            </a:r>
            <a:r>
              <a:rPr lang="en-IN" dirty="0" smtClean="0"/>
              <a:t>synthesis </a:t>
            </a:r>
            <a:r>
              <a:rPr lang="en-IN" dirty="0"/>
              <a:t>of </a:t>
            </a:r>
            <a:r>
              <a:rPr lang="en-IN" dirty="0" err="1"/>
              <a:t>histone</a:t>
            </a:r>
            <a:r>
              <a:rPr lang="en-IN" dirty="0"/>
              <a:t> proteins occur. </a:t>
            </a:r>
            <a:endParaRPr lang="en-IN" dirty="0" smtClean="0"/>
          </a:p>
          <a:p>
            <a:pPr algn="just"/>
            <a:r>
              <a:rPr lang="en-IN" dirty="0" smtClean="0"/>
              <a:t>New </a:t>
            </a:r>
            <a:r>
              <a:rPr lang="en-IN" dirty="0" err="1"/>
              <a:t>histones</a:t>
            </a:r>
            <a:r>
              <a:rPr lang="en-IN" dirty="0"/>
              <a:t> are required in massive amounts immediately at </a:t>
            </a:r>
            <a:r>
              <a:rPr lang="en-IN" dirty="0" smtClean="0"/>
              <a:t>the beginning </a:t>
            </a:r>
            <a:r>
              <a:rPr lang="en-IN" dirty="0"/>
              <a:t>of the S period of DNA synthesis to provide the new DNA with </a:t>
            </a:r>
            <a:r>
              <a:rPr lang="en-IN" dirty="0" err="1"/>
              <a:t>nucleosomes</a:t>
            </a:r>
            <a:r>
              <a:rPr lang="en-IN" dirty="0"/>
              <a:t>. Thus, at </a:t>
            </a:r>
            <a:r>
              <a:rPr lang="en-IN" dirty="0" smtClean="0"/>
              <a:t>the end </a:t>
            </a:r>
            <a:r>
              <a:rPr lang="en-IN" dirty="0"/>
              <a:t>of S phase, each chromosome has two DNA molecules and a duplicate set of genes. </a:t>
            </a:r>
            <a:endParaRPr lang="en-IN" dirty="0" smtClean="0"/>
          </a:p>
          <a:p>
            <a:pPr algn="just"/>
            <a:r>
              <a:rPr lang="en-IN" dirty="0" smtClean="0"/>
              <a:t>S phase occupies </a:t>
            </a:r>
            <a:r>
              <a:rPr lang="en-IN" dirty="0"/>
              <a:t>roughly 35 to 45 per cent of cell </a:t>
            </a:r>
            <a:r>
              <a:rPr lang="en-IN" dirty="0" smtClean="0"/>
              <a:t>cycle. </a:t>
            </a:r>
          </a:p>
          <a:p>
            <a:pPr algn="just"/>
            <a:r>
              <a:rPr lang="en-IN" b="1" dirty="0" smtClean="0"/>
              <a:t>3</a:t>
            </a:r>
            <a:r>
              <a:rPr lang="en-IN" b="1" dirty="0"/>
              <a:t>. G2 phase. This is a second gap or growth </a:t>
            </a:r>
            <a:r>
              <a:rPr lang="en-IN" b="1" dirty="0" smtClean="0"/>
              <a:t>phase </a:t>
            </a:r>
            <a:r>
              <a:rPr lang="en-IN" dirty="0" smtClean="0"/>
              <a:t>or </a:t>
            </a:r>
            <a:r>
              <a:rPr lang="en-IN" dirty="0"/>
              <a:t>resting phase of </a:t>
            </a:r>
            <a:r>
              <a:rPr lang="en-IN" dirty="0" err="1"/>
              <a:t>interphase</a:t>
            </a:r>
            <a:r>
              <a:rPr lang="en-IN" dirty="0"/>
              <a:t>. During G2 phase, </a:t>
            </a:r>
            <a:r>
              <a:rPr lang="en-IN" dirty="0" smtClean="0"/>
              <a:t>synthesis of </a:t>
            </a:r>
            <a:r>
              <a:rPr lang="en-IN" dirty="0"/>
              <a:t>RNA and proteins continues which is required for </a:t>
            </a:r>
            <a:r>
              <a:rPr lang="en-IN" dirty="0" smtClean="0"/>
              <a:t>cell growth</a:t>
            </a:r>
            <a:r>
              <a:rPr lang="en-IN" dirty="0"/>
              <a:t>. It may occupy 10 to 20 per cent time of cell </a:t>
            </a:r>
            <a:r>
              <a:rPr lang="en-IN" dirty="0" smtClean="0"/>
              <a:t>cycle. </a:t>
            </a:r>
          </a:p>
          <a:p>
            <a:pPr algn="just"/>
            <a:r>
              <a:rPr lang="en-IN" dirty="0" smtClean="0"/>
              <a:t>As </a:t>
            </a:r>
            <a:r>
              <a:rPr lang="en-IN" dirty="0"/>
              <a:t>the G2 phase draws to a close, the cell enters the </a:t>
            </a:r>
            <a:r>
              <a:rPr lang="en-IN" dirty="0" smtClean="0"/>
              <a:t>M phase</a:t>
            </a:r>
            <a:r>
              <a:rPr lang="en-IN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516" t="27780" r="5629" b="23290"/>
          <a:stretch>
            <a:fillRect/>
          </a:stretch>
        </p:blipFill>
        <p:spPr bwMode="auto">
          <a:xfrm>
            <a:off x="500034" y="714356"/>
            <a:ext cx="814393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185" t="19502" r="24570" b="11048"/>
          <a:stretch>
            <a:fillRect/>
          </a:stretch>
        </p:blipFill>
        <p:spPr bwMode="auto">
          <a:xfrm>
            <a:off x="785786" y="857232"/>
            <a:ext cx="742955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b="1" dirty="0"/>
              <a:t>General Events of </a:t>
            </a:r>
            <a:r>
              <a:rPr lang="en-IN" b="1" dirty="0" err="1" smtClean="0"/>
              <a:t>Interphase</a:t>
            </a:r>
            <a:r>
              <a:rPr lang="en-IN" b="1" dirty="0" smtClean="0"/>
              <a:t>:</a:t>
            </a:r>
            <a:endParaRPr lang="en-IN" b="1" dirty="0"/>
          </a:p>
          <a:p>
            <a:pPr algn="just"/>
            <a:r>
              <a:rPr lang="en-IN" dirty="0"/>
              <a:t>The </a:t>
            </a:r>
            <a:r>
              <a:rPr lang="en-IN" dirty="0" err="1"/>
              <a:t>interphase</a:t>
            </a:r>
            <a:r>
              <a:rPr lang="en-IN" dirty="0"/>
              <a:t> is characterized by the </a:t>
            </a:r>
            <a:r>
              <a:rPr lang="en-IN" dirty="0" smtClean="0"/>
              <a:t>following features : </a:t>
            </a:r>
          </a:p>
          <a:p>
            <a:pPr algn="just"/>
            <a:r>
              <a:rPr lang="en-IN" dirty="0" smtClean="0"/>
              <a:t>The </a:t>
            </a:r>
            <a:r>
              <a:rPr lang="en-IN" dirty="0"/>
              <a:t>nuclear envelope remains intact. The </a:t>
            </a:r>
            <a:r>
              <a:rPr lang="en-IN" dirty="0" smtClean="0"/>
              <a:t>chromosomes occur </a:t>
            </a:r>
            <a:r>
              <a:rPr lang="en-IN" dirty="0"/>
              <a:t>in the form of diffused, long, coiled </a:t>
            </a:r>
            <a:r>
              <a:rPr lang="en-IN" dirty="0" smtClean="0"/>
              <a:t>and indistinctly </a:t>
            </a:r>
            <a:r>
              <a:rPr lang="en-IN" dirty="0"/>
              <a:t>visible </a:t>
            </a:r>
            <a:r>
              <a:rPr lang="en-IN" dirty="0" smtClean="0"/>
              <a:t>chromatin fibres </a:t>
            </a:r>
          </a:p>
          <a:p>
            <a:pPr algn="just"/>
            <a:r>
              <a:rPr lang="en-IN" dirty="0" smtClean="0"/>
              <a:t>The DNA amount </a:t>
            </a:r>
            <a:r>
              <a:rPr lang="en-IN" dirty="0"/>
              <a:t>becomes </a:t>
            </a:r>
            <a:r>
              <a:rPr lang="en-IN" dirty="0" smtClean="0"/>
              <a:t>double. Due </a:t>
            </a:r>
            <a:r>
              <a:rPr lang="en-IN" dirty="0"/>
              <a:t>to accumulation </a:t>
            </a:r>
            <a:r>
              <a:rPr lang="en-IN" dirty="0" smtClean="0"/>
              <a:t>of ribosomal </a:t>
            </a:r>
            <a:r>
              <a:rPr lang="en-IN" dirty="0"/>
              <a:t>RNA (</a:t>
            </a:r>
            <a:r>
              <a:rPr lang="en-IN" dirty="0" err="1" smtClean="0"/>
              <a:t>rRNA</a:t>
            </a:r>
            <a:r>
              <a:rPr lang="en-IN" dirty="0" smtClean="0"/>
              <a:t>) and </a:t>
            </a:r>
            <a:r>
              <a:rPr lang="en-IN" dirty="0"/>
              <a:t>ribosomal proteins </a:t>
            </a:r>
            <a:r>
              <a:rPr lang="en-IN" dirty="0" smtClean="0"/>
              <a:t>in the </a:t>
            </a:r>
            <a:r>
              <a:rPr lang="en-IN" dirty="0"/>
              <a:t>nucleolus, the size </a:t>
            </a:r>
            <a:r>
              <a:rPr lang="en-IN" dirty="0" smtClean="0"/>
              <a:t>of the </a:t>
            </a:r>
            <a:r>
              <a:rPr lang="en-IN" dirty="0"/>
              <a:t>latter is </a:t>
            </a:r>
            <a:r>
              <a:rPr lang="en-IN" dirty="0" smtClean="0"/>
              <a:t>greatly increased.</a:t>
            </a:r>
          </a:p>
          <a:p>
            <a:pPr algn="just"/>
            <a:r>
              <a:rPr lang="en-IN" dirty="0" smtClean="0"/>
              <a:t> </a:t>
            </a:r>
            <a:r>
              <a:rPr lang="en-IN" dirty="0"/>
              <a:t>In animal </a:t>
            </a:r>
            <a:r>
              <a:rPr lang="en-IN" dirty="0" smtClean="0"/>
              <a:t>cells, a </a:t>
            </a:r>
            <a:r>
              <a:rPr lang="en-IN" dirty="0"/>
              <a:t>daughter pair of </a:t>
            </a:r>
            <a:r>
              <a:rPr lang="en-IN" dirty="0" err="1" smtClean="0"/>
              <a:t>centrioles</a:t>
            </a:r>
            <a:r>
              <a:rPr lang="en-IN" dirty="0"/>
              <a:t> </a:t>
            </a:r>
            <a:r>
              <a:rPr lang="en-IN" dirty="0" smtClean="0"/>
              <a:t>originates </a:t>
            </a:r>
            <a:r>
              <a:rPr lang="en-IN" dirty="0"/>
              <a:t>near the </a:t>
            </a:r>
            <a:r>
              <a:rPr lang="en-IN" dirty="0" smtClean="0"/>
              <a:t>already existing </a:t>
            </a:r>
            <a:r>
              <a:rPr lang="en-IN" dirty="0" err="1" smtClean="0"/>
              <a:t>centriole</a:t>
            </a:r>
            <a:r>
              <a:rPr lang="en-IN" dirty="0"/>
              <a:t> </a:t>
            </a:r>
            <a:r>
              <a:rPr lang="en-IN" dirty="0" smtClean="0"/>
              <a:t>and</a:t>
            </a:r>
            <a:r>
              <a:rPr lang="en-IN" dirty="0"/>
              <a:t>, thus, an </a:t>
            </a:r>
            <a:r>
              <a:rPr lang="en-IN" dirty="0" err="1" smtClean="0"/>
              <a:t>interphase</a:t>
            </a:r>
            <a:r>
              <a:rPr lang="en-IN" dirty="0"/>
              <a:t> </a:t>
            </a:r>
            <a:r>
              <a:rPr lang="en-IN" dirty="0" smtClean="0"/>
              <a:t>cell </a:t>
            </a:r>
            <a:r>
              <a:rPr lang="en-IN" dirty="0"/>
              <a:t>has two pairs of </a:t>
            </a:r>
            <a:r>
              <a:rPr lang="en-IN" dirty="0" err="1" smtClean="0"/>
              <a:t>centrioles</a:t>
            </a:r>
            <a:r>
              <a:rPr lang="en-IN" dirty="0" smtClean="0"/>
              <a:t>.</a:t>
            </a:r>
          </a:p>
          <a:p>
            <a:pPr algn="just"/>
            <a:r>
              <a:rPr lang="en-IN" dirty="0" smtClean="0"/>
              <a:t> In </a:t>
            </a:r>
            <a:r>
              <a:rPr lang="en-IN" dirty="0"/>
              <a:t>animal cells, </a:t>
            </a:r>
            <a:r>
              <a:rPr lang="en-IN" dirty="0" smtClean="0"/>
              <a:t>net membrane biosynthesis increases </a:t>
            </a:r>
            <a:r>
              <a:rPr lang="en-IN" dirty="0"/>
              <a:t>just before </a:t>
            </a:r>
            <a:r>
              <a:rPr lang="en-IN" dirty="0" smtClean="0"/>
              <a:t>cell division </a:t>
            </a:r>
            <a:r>
              <a:rPr lang="en-IN" dirty="0"/>
              <a:t>(mitosis). </a:t>
            </a:r>
            <a:r>
              <a:rPr lang="en-IN" dirty="0" smtClean="0"/>
              <a:t>This extra </a:t>
            </a:r>
            <a:r>
              <a:rPr lang="en-IN" dirty="0"/>
              <a:t>membrane seems </a:t>
            </a:r>
            <a:r>
              <a:rPr lang="en-IN" dirty="0" smtClean="0"/>
              <a:t>to be </a:t>
            </a:r>
            <a:r>
              <a:rPr lang="en-IN" dirty="0"/>
              <a:t>stored as </a:t>
            </a:r>
            <a:r>
              <a:rPr lang="en-IN" b="1" dirty="0"/>
              <a:t>blebs on </a:t>
            </a:r>
            <a:r>
              <a:rPr lang="en-IN" b="1" dirty="0" smtClean="0"/>
              <a:t>the </a:t>
            </a:r>
            <a:r>
              <a:rPr lang="en-IN" dirty="0" smtClean="0"/>
              <a:t>surface </a:t>
            </a:r>
            <a:r>
              <a:rPr lang="en-IN" dirty="0"/>
              <a:t>of the cells </a:t>
            </a:r>
            <a:r>
              <a:rPr lang="en-IN" dirty="0" smtClean="0"/>
              <a:t>about to </a:t>
            </a:r>
            <a:r>
              <a:rPr lang="en-IN" dirty="0"/>
              <a:t>divide.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b="1" dirty="0"/>
              <a:t>4. M phase </a:t>
            </a:r>
            <a:r>
              <a:rPr lang="en-IN" b="1" dirty="0" smtClean="0"/>
              <a:t>or Mitotic </a:t>
            </a:r>
            <a:r>
              <a:rPr lang="en-IN" b="1" dirty="0"/>
              <a:t>phase. </a:t>
            </a:r>
            <a:endParaRPr lang="en-IN" b="1" dirty="0" smtClean="0"/>
          </a:p>
          <a:p>
            <a:pPr algn="just"/>
            <a:r>
              <a:rPr lang="en-IN" b="1" dirty="0" smtClean="0"/>
              <a:t>The mitosis </a:t>
            </a:r>
            <a:r>
              <a:rPr lang="en-IN" dirty="0" smtClean="0"/>
              <a:t>(Gr</a:t>
            </a:r>
            <a:r>
              <a:rPr lang="en-IN" dirty="0"/>
              <a:t>., </a:t>
            </a:r>
            <a:r>
              <a:rPr lang="en-IN" i="1" dirty="0" err="1"/>
              <a:t>mitos</a:t>
            </a:r>
            <a:r>
              <a:rPr lang="en-IN" i="1" dirty="0"/>
              <a:t>=thread) </a:t>
            </a:r>
            <a:r>
              <a:rPr lang="en-IN" i="1" dirty="0" smtClean="0"/>
              <a:t>occurs </a:t>
            </a:r>
            <a:r>
              <a:rPr lang="en-IN" dirty="0" smtClean="0"/>
              <a:t>in </a:t>
            </a:r>
            <a:r>
              <a:rPr lang="en-IN" dirty="0"/>
              <a:t>the somatic </a:t>
            </a:r>
            <a:r>
              <a:rPr lang="en-IN" dirty="0" smtClean="0"/>
              <a:t>cells </a:t>
            </a:r>
            <a:r>
              <a:rPr lang="en-IN" dirty="0"/>
              <a:t>and it is meant for </a:t>
            </a:r>
            <a:r>
              <a:rPr lang="en-IN" dirty="0" smtClean="0"/>
              <a:t>th</a:t>
            </a:r>
            <a:r>
              <a:rPr lang="en-IN" dirty="0" smtClean="0"/>
              <a:t>e </a:t>
            </a:r>
            <a:r>
              <a:rPr lang="en-IN" dirty="0" smtClean="0"/>
              <a:t>multiplication </a:t>
            </a:r>
            <a:r>
              <a:rPr lang="en-IN" dirty="0"/>
              <a:t>of cell number during </a:t>
            </a:r>
            <a:r>
              <a:rPr lang="en-IN" dirty="0" smtClean="0"/>
              <a:t>embryogenesi</a:t>
            </a:r>
            <a:r>
              <a:rPr lang="en-IN" dirty="0" smtClean="0"/>
              <a:t>s </a:t>
            </a:r>
            <a:r>
              <a:rPr lang="en-IN" dirty="0" smtClean="0"/>
              <a:t>and </a:t>
            </a:r>
            <a:r>
              <a:rPr lang="en-IN" dirty="0" err="1"/>
              <a:t>blastogenesis</a:t>
            </a:r>
            <a:r>
              <a:rPr lang="en-IN" dirty="0"/>
              <a:t> of </a:t>
            </a:r>
            <a:r>
              <a:rPr lang="en-IN" dirty="0" smtClean="0"/>
              <a:t>plants and </a:t>
            </a:r>
            <a:r>
              <a:rPr lang="en-IN" dirty="0"/>
              <a:t>animals. </a:t>
            </a:r>
            <a:endParaRPr lang="en-IN" dirty="0" smtClean="0"/>
          </a:p>
          <a:p>
            <a:pPr algn="just"/>
            <a:r>
              <a:rPr lang="en-IN" dirty="0" smtClean="0"/>
              <a:t>Fundamentally</a:t>
            </a:r>
            <a:r>
              <a:rPr lang="en-IN" dirty="0"/>
              <a:t>, it remains related with the growth of an individual from zygote to </a:t>
            </a:r>
            <a:r>
              <a:rPr lang="en-IN" dirty="0" smtClean="0"/>
              <a:t>adult stage</a:t>
            </a:r>
            <a:r>
              <a:rPr lang="en-IN" dirty="0"/>
              <a:t>. Mitosis starts at the culmination point of </a:t>
            </a:r>
            <a:r>
              <a:rPr lang="en-IN" dirty="0" err="1"/>
              <a:t>interphase</a:t>
            </a:r>
            <a:r>
              <a:rPr lang="en-IN" dirty="0"/>
              <a:t> (</a:t>
            </a:r>
            <a:r>
              <a:rPr lang="en-IN" i="1" dirty="0"/>
              <a:t>i.e., G2 phase). </a:t>
            </a:r>
            <a:r>
              <a:rPr lang="en-IN" i="1" dirty="0" smtClean="0"/>
              <a:t>I</a:t>
            </a:r>
          </a:p>
          <a:p>
            <a:pPr algn="just"/>
            <a:r>
              <a:rPr lang="en-IN" i="1" dirty="0" smtClean="0"/>
              <a:t>t </a:t>
            </a:r>
            <a:r>
              <a:rPr lang="en-IN" i="1" dirty="0"/>
              <a:t>is a short period </a:t>
            </a:r>
            <a:r>
              <a:rPr lang="en-IN" i="1" dirty="0" smtClean="0"/>
              <a:t>of </a:t>
            </a:r>
            <a:r>
              <a:rPr lang="en-IN" dirty="0" smtClean="0"/>
              <a:t>chromosome </a:t>
            </a:r>
            <a:r>
              <a:rPr lang="en-IN" dirty="0"/>
              <a:t>condensation, segregation and </a:t>
            </a:r>
            <a:r>
              <a:rPr lang="en-IN" dirty="0" err="1"/>
              <a:t>cytoplasmic</a:t>
            </a:r>
            <a:r>
              <a:rPr lang="en-IN" dirty="0"/>
              <a:t> division. Mitosis is important for </a:t>
            </a:r>
            <a:r>
              <a:rPr lang="en-IN" dirty="0" smtClean="0"/>
              <a:t>replacement of </a:t>
            </a:r>
            <a:r>
              <a:rPr lang="en-IN" dirty="0"/>
              <a:t>cells lost to </a:t>
            </a:r>
            <a:r>
              <a:rPr lang="en-IN" dirty="0" err="1"/>
              <a:t>natureal</a:t>
            </a:r>
            <a:r>
              <a:rPr lang="en-IN" dirty="0"/>
              <a:t> friction (</a:t>
            </a:r>
            <a:r>
              <a:rPr lang="en-IN" b="1" dirty="0"/>
              <a:t>attrition), wear and tear and for wound healing.</a:t>
            </a:r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RITI\Downloads\WhatsApp Image 2021-07-10 at 2.14.50 PM (1)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40000"/>
          </a:blip>
          <a:srcRect/>
          <a:stretch>
            <a:fillRect/>
          </a:stretch>
        </p:blipFill>
        <p:spPr bwMode="auto">
          <a:xfrm rot="16200000">
            <a:off x="1535886" y="-821561"/>
            <a:ext cx="6072229" cy="8286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IN" dirty="0"/>
              <a:t>As a process, mitosis is remarkably similar in all animals and plants. It is a smoothly continuous</a:t>
            </a:r>
          </a:p>
          <a:p>
            <a:pPr algn="just"/>
            <a:r>
              <a:rPr lang="en-IN" dirty="0"/>
              <a:t>process and is divided arbitrarily into following stages or </a:t>
            </a:r>
            <a:r>
              <a:rPr lang="en-IN" dirty="0" smtClean="0"/>
              <a:t>phases </a:t>
            </a:r>
            <a:r>
              <a:rPr lang="en-IN" dirty="0"/>
              <a:t>:</a:t>
            </a:r>
          </a:p>
          <a:p>
            <a:pPr algn="just"/>
            <a:r>
              <a:rPr lang="en-IN" b="1" dirty="0"/>
              <a:t>1. Prophase. The appearance of thin-thread like condensing chromosomes marks the first phase</a:t>
            </a:r>
          </a:p>
          <a:p>
            <a:pPr algn="just"/>
            <a:r>
              <a:rPr lang="en-IN" dirty="0"/>
              <a:t>of mitosis, called </a:t>
            </a:r>
            <a:r>
              <a:rPr lang="en-IN" b="1" dirty="0"/>
              <a:t>prophase (Gr., </a:t>
            </a:r>
            <a:r>
              <a:rPr lang="en-IN" b="1" i="1" dirty="0"/>
              <a:t>pro=before ; </a:t>
            </a:r>
            <a:r>
              <a:rPr lang="en-IN" b="1" i="1" dirty="0" err="1"/>
              <a:t>phasis</a:t>
            </a:r>
            <a:r>
              <a:rPr lang="en-IN" b="1" i="1" dirty="0"/>
              <a:t>=appearance). The cell becomes spheroid, </a:t>
            </a:r>
            <a:r>
              <a:rPr lang="en-IN" b="1" i="1" dirty="0" smtClean="0"/>
              <a:t>more </a:t>
            </a:r>
            <a:r>
              <a:rPr lang="en-IN" dirty="0" err="1" smtClean="0"/>
              <a:t>refractile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dirty="0" smtClean="0"/>
              <a:t>viscous. Each </a:t>
            </a:r>
            <a:r>
              <a:rPr lang="en-IN" dirty="0"/>
              <a:t>prophase chromosome is composed of two coiled filaments, the </a:t>
            </a:r>
            <a:r>
              <a:rPr lang="en-IN" b="1" dirty="0" err="1"/>
              <a:t>chromatids</a:t>
            </a:r>
            <a:r>
              <a:rPr lang="en-IN" b="1" dirty="0"/>
              <a:t>, which </a:t>
            </a:r>
            <a:r>
              <a:rPr lang="en-IN" b="1" dirty="0" smtClean="0"/>
              <a:t>are </a:t>
            </a:r>
            <a:r>
              <a:rPr lang="en-IN" dirty="0" smtClean="0"/>
              <a:t>the </a:t>
            </a:r>
            <a:r>
              <a:rPr lang="en-IN" dirty="0"/>
              <a:t>result of the replication of DNA during the S phase. </a:t>
            </a:r>
            <a:endParaRPr lang="en-IN" dirty="0" smtClean="0"/>
          </a:p>
          <a:p>
            <a:pPr algn="just"/>
            <a:r>
              <a:rPr lang="en-IN" dirty="0" smtClean="0"/>
              <a:t>As </a:t>
            </a:r>
            <a:r>
              <a:rPr lang="en-IN" dirty="0"/>
              <a:t>prophase progresses, the </a:t>
            </a:r>
            <a:r>
              <a:rPr lang="en-IN" dirty="0" err="1" smtClean="0"/>
              <a:t>chromatids</a:t>
            </a:r>
            <a:r>
              <a:rPr lang="en-IN" dirty="0"/>
              <a:t> </a:t>
            </a:r>
            <a:r>
              <a:rPr lang="en-IN" dirty="0" smtClean="0"/>
              <a:t>become </a:t>
            </a:r>
            <a:r>
              <a:rPr lang="en-IN" dirty="0"/>
              <a:t>shorter and thicker and two sister </a:t>
            </a:r>
            <a:r>
              <a:rPr lang="en-IN" dirty="0" err="1"/>
              <a:t>chromatids</a:t>
            </a:r>
            <a:r>
              <a:rPr lang="en-IN" dirty="0"/>
              <a:t> of each chromosome are held together by </a:t>
            </a:r>
            <a:r>
              <a:rPr lang="en-IN" dirty="0" smtClean="0"/>
              <a:t>a special </a:t>
            </a:r>
            <a:r>
              <a:rPr lang="en-IN" dirty="0"/>
              <a:t>DNA-containing region, called the </a:t>
            </a:r>
            <a:r>
              <a:rPr lang="en-IN" b="1" dirty="0" err="1"/>
              <a:t>centromere</a:t>
            </a:r>
            <a:r>
              <a:rPr lang="en-IN" b="1" dirty="0"/>
              <a:t> or primary constriction. During </a:t>
            </a:r>
            <a:r>
              <a:rPr lang="en-IN" b="1" dirty="0" smtClean="0"/>
              <a:t>prophase, </a:t>
            </a:r>
            <a:r>
              <a:rPr lang="en-IN" dirty="0" smtClean="0"/>
              <a:t>proteins </a:t>
            </a:r>
            <a:r>
              <a:rPr lang="en-IN" dirty="0"/>
              <a:t>of the </a:t>
            </a:r>
            <a:r>
              <a:rPr lang="en-IN" dirty="0" err="1"/>
              <a:t>trilaminar</a:t>
            </a:r>
            <a:r>
              <a:rPr lang="en-IN" dirty="0"/>
              <a:t> </a:t>
            </a:r>
            <a:r>
              <a:rPr lang="en-IN" b="1" dirty="0" err="1"/>
              <a:t>kinetochores</a:t>
            </a:r>
            <a:r>
              <a:rPr lang="en-IN" b="1" dirty="0"/>
              <a:t> (one for each </a:t>
            </a:r>
            <a:r>
              <a:rPr lang="en-IN" b="1" dirty="0" err="1"/>
              <a:t>chromatid</a:t>
            </a:r>
            <a:r>
              <a:rPr lang="en-IN" b="1" dirty="0"/>
              <a:t>) start depositing or organizing on </a:t>
            </a:r>
            <a:r>
              <a:rPr lang="en-IN" b="1" dirty="0" smtClean="0"/>
              <a:t>the </a:t>
            </a:r>
            <a:r>
              <a:rPr lang="en-IN" dirty="0" err="1" smtClean="0"/>
              <a:t>centromere</a:t>
            </a:r>
            <a:r>
              <a:rPr lang="en-IN" dirty="0" smtClean="0"/>
              <a:t> </a:t>
            </a:r>
            <a:r>
              <a:rPr lang="en-IN" dirty="0"/>
              <a:t>of each chromosome (see </a:t>
            </a:r>
            <a:r>
              <a:rPr lang="en-IN" b="1" dirty="0"/>
              <a:t>Darnell </a:t>
            </a:r>
            <a:r>
              <a:rPr lang="en-IN" b="1" i="1" dirty="0"/>
              <a:t>et al., 1986). </a:t>
            </a:r>
            <a:endParaRPr lang="en-IN" b="1" i="1" dirty="0" smtClean="0"/>
          </a:p>
          <a:p>
            <a:pPr algn="just"/>
            <a:r>
              <a:rPr lang="en-IN" b="1" i="1" dirty="0" smtClean="0"/>
              <a:t>Further</a:t>
            </a:r>
            <a:r>
              <a:rPr lang="en-IN" b="1" i="1" dirty="0"/>
              <a:t>, during early prophase, </a:t>
            </a:r>
            <a:r>
              <a:rPr lang="en-IN" b="1" i="1" dirty="0" smtClean="0"/>
              <a:t>the </a:t>
            </a:r>
            <a:r>
              <a:rPr lang="en-IN" dirty="0" smtClean="0"/>
              <a:t>chromosomes </a:t>
            </a:r>
            <a:r>
              <a:rPr lang="en-IN" dirty="0"/>
              <a:t>are evenly distributed in the nuclear cavity ; as prophase progresses, the </a:t>
            </a:r>
            <a:r>
              <a:rPr lang="en-IN" dirty="0" smtClean="0"/>
              <a:t>chromosomes approach </a:t>
            </a:r>
            <a:r>
              <a:rPr lang="en-IN" dirty="0"/>
              <a:t>the nuclear envelope, causing the central space of the nucleus to become </a:t>
            </a:r>
            <a:r>
              <a:rPr lang="en-IN" dirty="0" smtClean="0"/>
              <a:t>empty. In </a:t>
            </a:r>
            <a:r>
              <a:rPr lang="en-IN" dirty="0"/>
              <a:t>the cytoplasm, the most conspicuous change is the formation of the spindle or </a:t>
            </a:r>
            <a:r>
              <a:rPr lang="en-IN" b="1" dirty="0" smtClean="0"/>
              <a:t>mitotic apparatus</a:t>
            </a:r>
            <a:r>
              <a:rPr lang="en-IN" b="1" dirty="0"/>
              <a:t>. </a:t>
            </a:r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IN" b="1" dirty="0" smtClean="0"/>
              <a:t>In the early prophase, there are two pairs of </a:t>
            </a:r>
            <a:r>
              <a:rPr lang="en-IN" b="1" dirty="0" err="1" smtClean="0"/>
              <a:t>centrioles</a:t>
            </a:r>
            <a:r>
              <a:rPr lang="en-IN" b="1" dirty="0" smtClean="0"/>
              <a:t>, each one surrounded by the </a:t>
            </a:r>
            <a:r>
              <a:rPr lang="en-IN" b="1" dirty="0" err="1" smtClean="0"/>
              <a:t>socalled</a:t>
            </a:r>
            <a:r>
              <a:rPr lang="en-IN" b="1" dirty="0" smtClean="0"/>
              <a:t> aster which is composed of microtubules radiating in all directions. The two pairs of </a:t>
            </a:r>
            <a:r>
              <a:rPr lang="en-IN" b="1" dirty="0" err="1" smtClean="0"/>
              <a:t>centrioles</a:t>
            </a:r>
            <a:r>
              <a:rPr lang="en-IN" b="1" dirty="0" smtClean="0"/>
              <a:t> </a:t>
            </a:r>
            <a:r>
              <a:rPr lang="en-IN" dirty="0" smtClean="0"/>
              <a:t>migrate to opposite poles of the cell along with the asters and become situated in antipodal positions. Between the separating </a:t>
            </a:r>
            <a:r>
              <a:rPr lang="en-IN" dirty="0" err="1" smtClean="0"/>
              <a:t>centrioles</a:t>
            </a:r>
            <a:r>
              <a:rPr lang="en-IN" dirty="0" smtClean="0"/>
              <a:t> forms a spindle. The microtubules of the spindle are arranged </a:t>
            </a:r>
            <a:r>
              <a:rPr lang="en-IN" dirty="0" smtClean="0"/>
              <a:t>like </a:t>
            </a:r>
            <a:r>
              <a:rPr lang="en-IN" dirty="0" smtClean="0"/>
              <a:t>two </a:t>
            </a:r>
            <a:r>
              <a:rPr lang="en-IN" dirty="0"/>
              <a:t>cones base to base, broad at the centre or equator of the cell and narrowing to a point at either </a:t>
            </a:r>
            <a:r>
              <a:rPr lang="en-IN" dirty="0" smtClean="0"/>
              <a:t>end or </a:t>
            </a:r>
            <a:r>
              <a:rPr lang="en-IN" dirty="0"/>
              <a:t>pole</a:t>
            </a:r>
            <a:r>
              <a:rPr lang="en-IN" dirty="0" smtClean="0"/>
              <a:t>.</a:t>
            </a:r>
          </a:p>
          <a:p>
            <a:pPr algn="just"/>
            <a:r>
              <a:rPr lang="en-IN" dirty="0" smtClean="0"/>
              <a:t> </a:t>
            </a:r>
            <a:r>
              <a:rPr lang="en-IN" dirty="0"/>
              <a:t>Mitotic spindle contains three main types of fibres </a:t>
            </a:r>
            <a:r>
              <a:rPr lang="en-IN" dirty="0" smtClean="0"/>
              <a:t>: </a:t>
            </a:r>
            <a:endParaRPr lang="en-IN" dirty="0" smtClean="0"/>
          </a:p>
          <a:p>
            <a:pPr algn="just"/>
            <a:r>
              <a:rPr lang="en-IN" dirty="0" smtClean="0"/>
              <a:t>(</a:t>
            </a:r>
            <a:r>
              <a:rPr lang="en-IN" dirty="0"/>
              <a:t>1) </a:t>
            </a:r>
            <a:r>
              <a:rPr lang="en-IN" b="1" dirty="0"/>
              <a:t>polar fibres, which </a:t>
            </a:r>
            <a:r>
              <a:rPr lang="en-IN" b="1" dirty="0" smtClean="0"/>
              <a:t>extend </a:t>
            </a:r>
            <a:r>
              <a:rPr lang="en-IN" dirty="0" smtClean="0"/>
              <a:t>from </a:t>
            </a:r>
            <a:r>
              <a:rPr lang="en-IN" dirty="0"/>
              <a:t>the two poles of the spindle toward the equator ; </a:t>
            </a:r>
            <a:endParaRPr lang="en-IN" dirty="0" smtClean="0"/>
          </a:p>
          <a:p>
            <a:pPr algn="just"/>
            <a:r>
              <a:rPr lang="en-IN" dirty="0" smtClean="0"/>
              <a:t>(</a:t>
            </a:r>
            <a:r>
              <a:rPr lang="en-IN" dirty="0"/>
              <a:t>2) </a:t>
            </a:r>
            <a:r>
              <a:rPr lang="en-IN" b="1" dirty="0" err="1"/>
              <a:t>kinetochore</a:t>
            </a:r>
            <a:r>
              <a:rPr lang="en-IN" b="1" dirty="0"/>
              <a:t> fibres, which attach to </a:t>
            </a:r>
            <a:r>
              <a:rPr lang="en-IN" b="1" dirty="0" smtClean="0"/>
              <a:t>the </a:t>
            </a:r>
            <a:r>
              <a:rPr lang="en-IN" dirty="0" err="1"/>
              <a:t>kinetochores</a:t>
            </a:r>
            <a:r>
              <a:rPr lang="en-IN" dirty="0"/>
              <a:t> of </a:t>
            </a:r>
            <a:r>
              <a:rPr lang="en-IN" dirty="0" err="1"/>
              <a:t>centromeres</a:t>
            </a:r>
            <a:r>
              <a:rPr lang="en-IN" dirty="0"/>
              <a:t> of each mitotic chromosomes and extend toward the poles ; and </a:t>
            </a:r>
            <a:endParaRPr lang="en-IN" dirty="0" smtClean="0"/>
          </a:p>
          <a:p>
            <a:pPr algn="just"/>
            <a:r>
              <a:rPr lang="en-IN" dirty="0" smtClean="0"/>
              <a:t>(</a:t>
            </a:r>
            <a:r>
              <a:rPr lang="en-IN" dirty="0"/>
              <a:t>3) </a:t>
            </a:r>
            <a:r>
              <a:rPr lang="en-IN" b="1" dirty="0" smtClean="0"/>
              <a:t>astral fibres</a:t>
            </a:r>
            <a:r>
              <a:rPr lang="en-IN" b="1" dirty="0"/>
              <a:t>, which radiate outward from the poles toward the periphery or cortex of cell</a:t>
            </a:r>
            <a:r>
              <a:rPr lang="en-IN" b="1" dirty="0" smtClean="0"/>
              <a:t>.</a:t>
            </a:r>
          </a:p>
          <a:p>
            <a:pPr algn="just"/>
            <a:r>
              <a:rPr lang="en-IN" b="1" dirty="0" smtClean="0"/>
              <a:t> </a:t>
            </a:r>
            <a:r>
              <a:rPr lang="en-IN" b="1" dirty="0"/>
              <a:t>In cells of </a:t>
            </a:r>
            <a:r>
              <a:rPr lang="en-IN" b="1" dirty="0" smtClean="0"/>
              <a:t>most </a:t>
            </a:r>
            <a:r>
              <a:rPr lang="en-IN" dirty="0" smtClean="0"/>
              <a:t>higher </a:t>
            </a:r>
            <a:r>
              <a:rPr lang="en-IN" dirty="0"/>
              <a:t>plants, however, spindle forms without the aid of </a:t>
            </a:r>
            <a:r>
              <a:rPr lang="en-IN" dirty="0" err="1"/>
              <a:t>centrioles</a:t>
            </a:r>
            <a:r>
              <a:rPr lang="en-IN" dirty="0"/>
              <a:t> and lacks </a:t>
            </a:r>
            <a:r>
              <a:rPr lang="en-IN" dirty="0" smtClean="0"/>
              <a:t>asters </a:t>
            </a:r>
            <a:r>
              <a:rPr lang="en-IN" dirty="0"/>
              <a:t>Lastly, during prophase, the nucleolus gradually disintegrates. </a:t>
            </a:r>
            <a:endParaRPr lang="en-IN" dirty="0" smtClean="0"/>
          </a:p>
          <a:p>
            <a:pPr algn="just"/>
            <a:r>
              <a:rPr lang="en-IN" dirty="0" smtClean="0"/>
              <a:t>Degeneration </a:t>
            </a:r>
            <a:r>
              <a:rPr lang="en-IN" dirty="0"/>
              <a:t>and </a:t>
            </a:r>
            <a:r>
              <a:rPr lang="en-IN" dirty="0" smtClean="0"/>
              <a:t>disappearance of </a:t>
            </a:r>
            <a:r>
              <a:rPr lang="en-IN" dirty="0"/>
              <a:t>the nuclear envelope marks the end of prophase. This process is incompletely understood. </a:t>
            </a:r>
            <a:r>
              <a:rPr lang="en-IN" dirty="0" smtClean="0"/>
              <a:t>However, following </a:t>
            </a:r>
            <a:r>
              <a:rPr lang="en-IN" dirty="0"/>
              <a:t>two factors may be involved in this process : 1. </a:t>
            </a:r>
            <a:r>
              <a:rPr lang="en-IN" b="1" dirty="0"/>
              <a:t>Enzymatic action either by </a:t>
            </a:r>
            <a:r>
              <a:rPr lang="en-IN" b="1" dirty="0" smtClean="0"/>
              <a:t>some </a:t>
            </a:r>
            <a:r>
              <a:rPr lang="en-IN" dirty="0" smtClean="0"/>
              <a:t>mitochondrial enzymes</a:t>
            </a:r>
            <a:r>
              <a:rPr lang="en-IN" b="1" dirty="0" smtClean="0"/>
              <a:t>, </a:t>
            </a:r>
            <a:r>
              <a:rPr lang="en-IN" b="1" dirty="0" err="1"/>
              <a:t>cytosolic</a:t>
            </a:r>
            <a:r>
              <a:rPr lang="en-IN" b="1" dirty="0"/>
              <a:t> MPF </a:t>
            </a:r>
            <a:r>
              <a:rPr lang="en-IN" b="1" dirty="0" err="1"/>
              <a:t>kinase</a:t>
            </a:r>
            <a:r>
              <a:rPr lang="en-IN" b="1" dirty="0"/>
              <a:t> </a:t>
            </a:r>
            <a:r>
              <a:rPr lang="en-IN" b="1" i="1" dirty="0" smtClean="0"/>
              <a:t>or nuclear </a:t>
            </a:r>
            <a:r>
              <a:rPr lang="en-IN" dirty="0" smtClean="0"/>
              <a:t>RNA </a:t>
            </a:r>
            <a:r>
              <a:rPr lang="en-IN" dirty="0"/>
              <a:t>(or </a:t>
            </a:r>
            <a:r>
              <a:rPr lang="en-IN" dirty="0" err="1"/>
              <a:t>ribozyme</a:t>
            </a:r>
            <a:r>
              <a:rPr lang="en-IN" dirty="0"/>
              <a:t> ; </a:t>
            </a:r>
            <a:r>
              <a:rPr lang="en-IN" b="1" dirty="0"/>
              <a:t>Burns and </a:t>
            </a:r>
            <a:r>
              <a:rPr lang="en-IN" b="1" dirty="0" err="1"/>
              <a:t>Bottino</a:t>
            </a:r>
            <a:r>
              <a:rPr lang="en-IN" b="1" dirty="0"/>
              <a:t>, 1989). 2. Physical action, </a:t>
            </a:r>
            <a:r>
              <a:rPr lang="en-IN" b="1" i="1" dirty="0"/>
              <a:t>i.e., physical stress exerted </a:t>
            </a:r>
            <a:r>
              <a:rPr lang="en-IN" b="1" i="1" dirty="0" smtClean="0"/>
              <a:t>by </a:t>
            </a:r>
            <a:r>
              <a:rPr lang="en-IN" dirty="0" smtClean="0"/>
              <a:t>microtubules </a:t>
            </a:r>
            <a:r>
              <a:rPr lang="en-IN" dirty="0"/>
              <a:t>which become attached to the nuclear </a:t>
            </a:r>
            <a:r>
              <a:rPr lang="en-IN" dirty="0" smtClean="0"/>
              <a:t>envelope.</a:t>
            </a:r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643866" cy="552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IN" dirty="0"/>
              <a:t>There are variations available with respect to the dissolution of nuclear envelope and </a:t>
            </a:r>
            <a:r>
              <a:rPr lang="en-IN" dirty="0" smtClean="0"/>
              <a:t>the nucleolus</a:t>
            </a:r>
            <a:r>
              <a:rPr lang="en-IN" dirty="0"/>
              <a:t>. In a number of primitive classes of plants and animals the nuclear envelope does </a:t>
            </a:r>
            <a:r>
              <a:rPr lang="en-IN" dirty="0" smtClean="0"/>
              <a:t>not dissolve </a:t>
            </a:r>
            <a:r>
              <a:rPr lang="en-IN" dirty="0"/>
              <a:t>during </a:t>
            </a:r>
            <a:r>
              <a:rPr lang="en-IN" dirty="0" smtClean="0"/>
              <a:t>mitosis.</a:t>
            </a:r>
            <a:endParaRPr lang="en-IN" dirty="0"/>
          </a:p>
          <a:p>
            <a:pPr algn="just"/>
            <a:r>
              <a:rPr lang="en-IN" b="1" dirty="0" err="1"/>
              <a:t>Prometaphase</a:t>
            </a:r>
            <a:r>
              <a:rPr lang="en-IN" b="1" dirty="0"/>
              <a:t>. The breakdown of nuclear envelope signals the commencement </a:t>
            </a:r>
            <a:r>
              <a:rPr lang="en-IN" b="1" dirty="0" smtClean="0"/>
              <a:t>of </a:t>
            </a:r>
            <a:r>
              <a:rPr lang="en-IN" dirty="0" smtClean="0"/>
              <a:t>and </a:t>
            </a:r>
            <a:r>
              <a:rPr lang="en-IN" dirty="0"/>
              <a:t>enables the mitotic spindle to interact with the chromosomes. </a:t>
            </a:r>
            <a:endParaRPr lang="en-IN" dirty="0" smtClean="0"/>
          </a:p>
          <a:p>
            <a:pPr algn="just"/>
            <a:r>
              <a:rPr lang="en-IN" dirty="0" smtClean="0"/>
              <a:t>This </a:t>
            </a:r>
            <a:r>
              <a:rPr lang="en-IN" dirty="0"/>
              <a:t>stage </a:t>
            </a:r>
            <a:r>
              <a:rPr lang="en-IN" dirty="0" smtClean="0"/>
              <a:t>is characterized </a:t>
            </a:r>
            <a:r>
              <a:rPr lang="en-IN" dirty="0"/>
              <a:t>by a period of frantic activity during which the spindle appears to be trying </a:t>
            </a:r>
            <a:r>
              <a:rPr lang="en-IN" dirty="0" smtClean="0"/>
              <a:t>to </a:t>
            </a:r>
            <a:r>
              <a:rPr lang="en-IN" dirty="0"/>
              <a:t>contain and align the chromosomes at the metaphase plate</a:t>
            </a:r>
            <a:r>
              <a:rPr lang="en-IN" dirty="0" smtClean="0"/>
              <a:t>.</a:t>
            </a:r>
          </a:p>
          <a:p>
            <a:pPr algn="just"/>
            <a:r>
              <a:rPr lang="en-IN" dirty="0" smtClean="0"/>
              <a:t> </a:t>
            </a:r>
            <a:r>
              <a:rPr lang="en-IN" dirty="0"/>
              <a:t>In fact, at this stage the </a:t>
            </a:r>
            <a:r>
              <a:rPr lang="en-IN" dirty="0" smtClean="0"/>
              <a:t>chromosomes are </a:t>
            </a:r>
            <a:r>
              <a:rPr lang="en-IN" dirty="0"/>
              <a:t>violently rotated and oscillated back and forth between the spindle poles because </a:t>
            </a:r>
            <a:r>
              <a:rPr lang="en-IN" dirty="0" smtClean="0"/>
              <a:t>their </a:t>
            </a:r>
            <a:r>
              <a:rPr lang="en-IN" dirty="0" err="1" smtClean="0"/>
              <a:t>kinetochores</a:t>
            </a:r>
            <a:r>
              <a:rPr lang="en-IN" dirty="0" smtClean="0"/>
              <a:t> </a:t>
            </a:r>
            <a:r>
              <a:rPr lang="en-IN" dirty="0"/>
              <a:t>are capturing the plus ends of microtubules growing from one or the other </a:t>
            </a:r>
            <a:r>
              <a:rPr lang="en-IN" dirty="0" smtClean="0"/>
              <a:t>spindle </a:t>
            </a:r>
            <a:r>
              <a:rPr lang="en-IN" dirty="0"/>
              <a:t>pole and are being pulled by </a:t>
            </a:r>
            <a:r>
              <a:rPr lang="en-IN" dirty="0" smtClean="0"/>
              <a:t>the captured </a:t>
            </a:r>
            <a:r>
              <a:rPr lang="en-IN" dirty="0"/>
              <a:t>microtubules. </a:t>
            </a:r>
            <a:endParaRPr lang="en-IN" dirty="0" smtClean="0"/>
          </a:p>
          <a:p>
            <a:pPr algn="just"/>
            <a:r>
              <a:rPr lang="en-IN" dirty="0" smtClean="0"/>
              <a:t>The </a:t>
            </a:r>
            <a:r>
              <a:rPr lang="en-IN" dirty="0" err="1" smtClean="0"/>
              <a:t>kinetochores</a:t>
            </a:r>
            <a:r>
              <a:rPr lang="en-IN" dirty="0"/>
              <a:t> </a:t>
            </a:r>
            <a:r>
              <a:rPr lang="en-IN" dirty="0" smtClean="0"/>
              <a:t>thereby </a:t>
            </a:r>
            <a:r>
              <a:rPr lang="en-IN" dirty="0"/>
              <a:t>act as a “cap” </a:t>
            </a:r>
            <a:r>
              <a:rPr lang="en-IN" dirty="0" smtClean="0"/>
              <a:t>that tends </a:t>
            </a:r>
            <a:r>
              <a:rPr lang="en-IN" dirty="0"/>
              <a:t>to protect the plus end </a:t>
            </a:r>
            <a:r>
              <a:rPr lang="en-IN" dirty="0" smtClean="0"/>
              <a:t>from </a:t>
            </a:r>
            <a:r>
              <a:rPr lang="en-IN" dirty="0" err="1" smtClean="0"/>
              <a:t>depolymerizing</a:t>
            </a:r>
            <a:r>
              <a:rPr lang="en-IN" dirty="0"/>
              <a:t>, just as the </a:t>
            </a:r>
            <a:r>
              <a:rPr lang="en-IN" dirty="0" err="1" smtClean="0"/>
              <a:t>centrosome</a:t>
            </a:r>
            <a:r>
              <a:rPr lang="en-IN" dirty="0"/>
              <a:t> </a:t>
            </a:r>
            <a:r>
              <a:rPr lang="en-IN" dirty="0" smtClean="0"/>
              <a:t>at </a:t>
            </a:r>
            <a:r>
              <a:rPr lang="en-IN" dirty="0"/>
              <a:t>the spindle pole tends </a:t>
            </a:r>
            <a:r>
              <a:rPr lang="en-IN" dirty="0" smtClean="0"/>
              <a:t>to protect </a:t>
            </a:r>
            <a:r>
              <a:rPr lang="en-IN" dirty="0"/>
              <a:t>the minus end from </a:t>
            </a:r>
            <a:r>
              <a:rPr lang="en-IN" dirty="0" err="1" smtClean="0"/>
              <a:t>depolymerizing</a:t>
            </a:r>
            <a:r>
              <a:rPr lang="en-IN" dirty="0" smtClean="0"/>
              <a:t>. Thus</a:t>
            </a:r>
            <a:r>
              <a:rPr lang="en-IN" dirty="0"/>
              <a:t>, sister </a:t>
            </a:r>
            <a:r>
              <a:rPr lang="en-IN" dirty="0" err="1" smtClean="0"/>
              <a:t>chromatids</a:t>
            </a:r>
            <a:r>
              <a:rPr lang="en-IN" dirty="0"/>
              <a:t> </a:t>
            </a:r>
            <a:r>
              <a:rPr lang="en-IN" dirty="0" smtClean="0"/>
              <a:t>become </a:t>
            </a:r>
            <a:r>
              <a:rPr lang="en-IN" dirty="0"/>
              <a:t>attached by their </a:t>
            </a:r>
            <a:r>
              <a:rPr lang="en-IN" dirty="0" err="1" smtClean="0"/>
              <a:t>kinetochores</a:t>
            </a:r>
            <a:r>
              <a:rPr lang="en-IN" dirty="0"/>
              <a:t> </a:t>
            </a:r>
            <a:r>
              <a:rPr lang="en-IN" dirty="0" smtClean="0"/>
              <a:t>to </a:t>
            </a:r>
            <a:r>
              <a:rPr lang="en-IN" dirty="0"/>
              <a:t>opposite poles ; </a:t>
            </a:r>
            <a:r>
              <a:rPr lang="en-IN" dirty="0" smtClean="0"/>
              <a:t>balanced bipolar </a:t>
            </a:r>
            <a:r>
              <a:rPr lang="en-IN" dirty="0"/>
              <a:t>forces hold </a:t>
            </a:r>
            <a:r>
              <a:rPr lang="en-IN" dirty="0" smtClean="0"/>
              <a:t>chromosomes on </a:t>
            </a:r>
            <a:r>
              <a:rPr lang="en-IN" dirty="0"/>
              <a:t>the metaphase plate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b="1" dirty="0"/>
              <a:t>2. Metaphase. </a:t>
            </a:r>
            <a:r>
              <a:rPr lang="en-IN" b="1" dirty="0" smtClean="0"/>
              <a:t>During </a:t>
            </a:r>
            <a:r>
              <a:rPr lang="en-IN" dirty="0" smtClean="0"/>
              <a:t>metaphase </a:t>
            </a:r>
            <a:r>
              <a:rPr lang="en-IN" dirty="0"/>
              <a:t>(</a:t>
            </a:r>
            <a:r>
              <a:rPr lang="en-IN" dirty="0" err="1"/>
              <a:t>Gr.,</a:t>
            </a:r>
            <a:r>
              <a:rPr lang="en-IN" i="1" dirty="0" err="1"/>
              <a:t>meta</a:t>
            </a:r>
            <a:r>
              <a:rPr lang="en-IN" i="1" dirty="0"/>
              <a:t>=after; </a:t>
            </a:r>
            <a:r>
              <a:rPr lang="en-IN" i="1" dirty="0" err="1" smtClean="0"/>
              <a:t>phasis</a:t>
            </a:r>
            <a:r>
              <a:rPr lang="en-IN" i="1" dirty="0"/>
              <a:t> </a:t>
            </a:r>
            <a:r>
              <a:rPr lang="en-IN" dirty="0" smtClean="0"/>
              <a:t>=appearance</a:t>
            </a:r>
            <a:r>
              <a:rPr lang="en-IN" dirty="0"/>
              <a:t>) the chromosomes </a:t>
            </a:r>
            <a:r>
              <a:rPr lang="en-IN" dirty="0" smtClean="0"/>
              <a:t>are shortest and thickest. </a:t>
            </a:r>
          </a:p>
          <a:p>
            <a:pPr algn="just"/>
            <a:r>
              <a:rPr lang="en-IN" dirty="0" smtClean="0"/>
              <a:t>Their </a:t>
            </a:r>
            <a:r>
              <a:rPr lang="en-IN" dirty="0" err="1" smtClean="0"/>
              <a:t>centromeres</a:t>
            </a:r>
            <a:r>
              <a:rPr lang="en-IN" dirty="0" smtClean="0"/>
              <a:t> </a:t>
            </a:r>
            <a:r>
              <a:rPr lang="en-IN" dirty="0" smtClean="0"/>
              <a:t>occupy </a:t>
            </a:r>
            <a:r>
              <a:rPr lang="en-IN" dirty="0"/>
              <a:t>the plane of the </a:t>
            </a:r>
            <a:r>
              <a:rPr lang="en-IN" dirty="0" smtClean="0"/>
              <a:t>equator of </a:t>
            </a:r>
            <a:r>
              <a:rPr lang="en-IN" dirty="0"/>
              <a:t>the mitotic apparatus (a </a:t>
            </a:r>
            <a:r>
              <a:rPr lang="en-IN" dirty="0" smtClean="0"/>
              <a:t>region known </a:t>
            </a:r>
            <a:r>
              <a:rPr lang="en-IN" dirty="0"/>
              <a:t>as the </a:t>
            </a:r>
            <a:r>
              <a:rPr lang="en-IN" b="1" dirty="0"/>
              <a:t>equatorial </a:t>
            </a:r>
            <a:r>
              <a:rPr lang="en-IN" b="1" dirty="0" smtClean="0"/>
              <a:t>or metaphase </a:t>
            </a:r>
            <a:r>
              <a:rPr lang="en-IN" b="1" dirty="0"/>
              <a:t>plate), although </a:t>
            </a:r>
            <a:r>
              <a:rPr lang="en-IN" b="1" dirty="0" smtClean="0"/>
              <a:t>the </a:t>
            </a:r>
            <a:r>
              <a:rPr lang="en-IN" dirty="0" smtClean="0"/>
              <a:t>chromosomal </a:t>
            </a:r>
            <a:r>
              <a:rPr lang="en-IN" dirty="0"/>
              <a:t>arms may extend </a:t>
            </a:r>
            <a:r>
              <a:rPr lang="en-IN" dirty="0" smtClean="0"/>
              <a:t>in any </a:t>
            </a:r>
            <a:r>
              <a:rPr lang="en-IN" dirty="0"/>
              <a:t>direction. </a:t>
            </a:r>
            <a:endParaRPr lang="en-IN" dirty="0" smtClean="0"/>
          </a:p>
          <a:p>
            <a:pPr algn="just"/>
            <a:r>
              <a:rPr lang="en-IN" dirty="0" smtClean="0"/>
              <a:t>At </a:t>
            </a:r>
            <a:r>
              <a:rPr lang="en-IN" dirty="0"/>
              <a:t>this stage the </a:t>
            </a:r>
            <a:r>
              <a:rPr lang="en-IN" dirty="0" smtClean="0"/>
              <a:t>sister </a:t>
            </a:r>
            <a:r>
              <a:rPr lang="en-IN" dirty="0" err="1" smtClean="0"/>
              <a:t>chromatids</a:t>
            </a:r>
            <a:r>
              <a:rPr lang="en-IN" dirty="0" smtClean="0"/>
              <a:t> </a:t>
            </a:r>
            <a:r>
              <a:rPr lang="en-IN" dirty="0"/>
              <a:t>are still held </a:t>
            </a:r>
            <a:r>
              <a:rPr lang="en-IN" dirty="0" smtClean="0"/>
              <a:t>together by </a:t>
            </a:r>
            <a:r>
              <a:rPr lang="en-IN" dirty="0" err="1"/>
              <a:t>centromere</a:t>
            </a:r>
            <a:r>
              <a:rPr lang="en-IN" dirty="0"/>
              <a:t> and the </a:t>
            </a:r>
            <a:r>
              <a:rPr lang="en-IN" dirty="0" err="1" smtClean="0"/>
              <a:t>kinetochores</a:t>
            </a:r>
            <a:r>
              <a:rPr lang="en-IN" dirty="0"/>
              <a:t> </a:t>
            </a:r>
            <a:r>
              <a:rPr lang="en-IN" dirty="0" smtClean="0"/>
              <a:t>of </a:t>
            </a:r>
            <a:r>
              <a:rPr lang="en-IN" dirty="0"/>
              <a:t>the two sister </a:t>
            </a:r>
            <a:r>
              <a:rPr lang="en-IN" dirty="0" err="1"/>
              <a:t>chromatids</a:t>
            </a:r>
            <a:r>
              <a:rPr lang="en-IN" dirty="0"/>
              <a:t> </a:t>
            </a:r>
            <a:r>
              <a:rPr lang="en-IN" dirty="0" smtClean="0"/>
              <a:t>face opposite </a:t>
            </a:r>
            <a:r>
              <a:rPr lang="en-IN" dirty="0"/>
              <a:t>poles ; this would </a:t>
            </a:r>
            <a:r>
              <a:rPr lang="en-IN" dirty="0" smtClean="0"/>
              <a:t>permit proper </a:t>
            </a:r>
            <a:r>
              <a:rPr lang="en-IN" dirty="0"/>
              <a:t>separation in the next </a:t>
            </a:r>
            <a:r>
              <a:rPr lang="en-IN" dirty="0" smtClean="0"/>
              <a:t>phase (anaphase). </a:t>
            </a:r>
          </a:p>
          <a:p>
            <a:pPr algn="just"/>
            <a:r>
              <a:rPr lang="en-IN" dirty="0" smtClean="0"/>
              <a:t>Metaphase </a:t>
            </a:r>
            <a:r>
              <a:rPr lang="en-IN" dirty="0"/>
              <a:t>occupies a substantial portion of the mitotic </a:t>
            </a:r>
            <a:r>
              <a:rPr lang="en-IN" dirty="0" smtClean="0"/>
              <a:t>phase, </a:t>
            </a:r>
            <a:r>
              <a:rPr lang="en-IN" dirty="0"/>
              <a:t>as if the </a:t>
            </a:r>
            <a:r>
              <a:rPr lang="en-IN" dirty="0" smtClean="0"/>
              <a:t>cell pause </a:t>
            </a:r>
            <a:r>
              <a:rPr lang="en-IN" dirty="0"/>
              <a:t>until all their chromosomes are lined up appropriately on the metaphase plate. </a:t>
            </a:r>
            <a:endParaRPr lang="en-IN" dirty="0" smtClean="0"/>
          </a:p>
          <a:p>
            <a:pPr algn="just"/>
            <a:r>
              <a:rPr lang="en-IN" dirty="0" smtClean="0"/>
              <a:t>At metaphase</a:t>
            </a:r>
            <a:r>
              <a:rPr lang="en-IN" dirty="0"/>
              <a:t>, subunits (</a:t>
            </a:r>
            <a:r>
              <a:rPr lang="en-IN" dirty="0" err="1"/>
              <a:t>tubulin</a:t>
            </a:r>
            <a:r>
              <a:rPr lang="en-IN" dirty="0"/>
              <a:t> </a:t>
            </a:r>
            <a:r>
              <a:rPr lang="en-IN" dirty="0" err="1"/>
              <a:t>dimers</a:t>
            </a:r>
            <a:r>
              <a:rPr lang="en-IN" dirty="0"/>
              <a:t>) are added to the plus end of a microtubule at the </a:t>
            </a:r>
            <a:r>
              <a:rPr lang="en-IN" dirty="0" err="1" smtClean="0"/>
              <a:t>kinetochore</a:t>
            </a:r>
            <a:r>
              <a:rPr lang="en-IN" dirty="0"/>
              <a:t> </a:t>
            </a:r>
            <a:r>
              <a:rPr lang="en-IN" dirty="0" smtClean="0"/>
              <a:t>and </a:t>
            </a:r>
            <a:r>
              <a:rPr lang="en-IN" dirty="0"/>
              <a:t>are removed from the minus end at the spindle pole. Thus, a </a:t>
            </a:r>
            <a:r>
              <a:rPr lang="en-IN" dirty="0" err="1"/>
              <a:t>poleward</a:t>
            </a:r>
            <a:r>
              <a:rPr lang="en-IN" dirty="0"/>
              <a:t> flux of </a:t>
            </a:r>
            <a:r>
              <a:rPr lang="en-IN" dirty="0" err="1"/>
              <a:t>tubulin</a:t>
            </a:r>
            <a:r>
              <a:rPr lang="en-IN" dirty="0"/>
              <a:t> </a:t>
            </a:r>
            <a:r>
              <a:rPr lang="en-IN" dirty="0" smtClean="0"/>
              <a:t>subunits occurs</a:t>
            </a:r>
            <a:r>
              <a:rPr lang="en-IN" dirty="0"/>
              <a:t>, with the microtubules remaining stationary and under </a:t>
            </a:r>
            <a:r>
              <a:rPr lang="en-IN" dirty="0" smtClean="0"/>
              <a:t>tension.</a:t>
            </a:r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001056" cy="574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40000"/>
          </a:blip>
          <a:srcRect/>
          <a:stretch>
            <a:fillRect/>
          </a:stretch>
        </p:blipFill>
        <p:spPr bwMode="auto">
          <a:xfrm rot="16200000">
            <a:off x="2515972" y="-1015831"/>
            <a:ext cx="4112060" cy="7572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40000"/>
          </a:blip>
          <a:srcRect/>
          <a:stretch>
            <a:fillRect/>
          </a:stretch>
        </p:blipFill>
        <p:spPr bwMode="auto">
          <a:xfrm rot="5400000">
            <a:off x="1139492" y="-568045"/>
            <a:ext cx="6364950" cy="792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607223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b="1" dirty="0"/>
              <a:t>3. Anaphase. The anaphase (Gr., </a:t>
            </a:r>
            <a:r>
              <a:rPr lang="en-IN" b="1" i="1" dirty="0" err="1"/>
              <a:t>ana</a:t>
            </a:r>
            <a:r>
              <a:rPr lang="en-IN" b="1" i="1" dirty="0"/>
              <a:t>=up ; </a:t>
            </a:r>
            <a:r>
              <a:rPr lang="en-IN" b="1" i="1" dirty="0" err="1"/>
              <a:t>phasis</a:t>
            </a:r>
            <a:r>
              <a:rPr lang="en-IN" b="1" i="1" dirty="0"/>
              <a:t>=appearance) begins abruptly with </a:t>
            </a:r>
            <a:r>
              <a:rPr lang="en-IN" b="1" i="1" dirty="0" smtClean="0"/>
              <a:t>the </a:t>
            </a:r>
            <a:r>
              <a:rPr lang="en-IN" dirty="0" smtClean="0"/>
              <a:t>synchronous </a:t>
            </a:r>
            <a:r>
              <a:rPr lang="en-IN" dirty="0"/>
              <a:t>splitting of each chromosome into its sister </a:t>
            </a:r>
            <a:r>
              <a:rPr lang="en-IN" dirty="0" err="1"/>
              <a:t>chromatids</a:t>
            </a:r>
            <a:r>
              <a:rPr lang="en-IN" dirty="0"/>
              <a:t>, called </a:t>
            </a:r>
            <a:r>
              <a:rPr lang="en-IN" b="1" dirty="0"/>
              <a:t>daughter </a:t>
            </a:r>
            <a:r>
              <a:rPr lang="en-IN" b="1" dirty="0" smtClean="0"/>
              <a:t>chromosomes, </a:t>
            </a:r>
            <a:r>
              <a:rPr lang="en-IN" dirty="0" smtClean="0"/>
              <a:t>each </a:t>
            </a:r>
            <a:r>
              <a:rPr lang="en-IN" dirty="0"/>
              <a:t>with one </a:t>
            </a:r>
            <a:r>
              <a:rPr lang="en-IN" dirty="0" err="1"/>
              <a:t>kinetochore</a:t>
            </a:r>
            <a:r>
              <a:rPr lang="en-IN" dirty="0"/>
              <a:t>. Synchronous splitting of each </a:t>
            </a:r>
            <a:r>
              <a:rPr lang="en-IN" dirty="0" err="1"/>
              <a:t>centromere</a:t>
            </a:r>
            <a:r>
              <a:rPr lang="en-IN" dirty="0"/>
              <a:t> during prophase is </a:t>
            </a:r>
            <a:r>
              <a:rPr lang="en-IN" dirty="0" smtClean="0"/>
              <a:t>evidently caused </a:t>
            </a:r>
            <a:r>
              <a:rPr lang="en-IN" dirty="0"/>
              <a:t>by an increase in </a:t>
            </a:r>
            <a:r>
              <a:rPr lang="en-IN" dirty="0" err="1"/>
              <a:t>cytosolic</a:t>
            </a:r>
            <a:r>
              <a:rPr lang="en-IN" dirty="0"/>
              <a:t> Ca2+. In fact, Ca2+-containing membrane vesicles accumulate </a:t>
            </a:r>
            <a:r>
              <a:rPr lang="en-IN" dirty="0" smtClean="0"/>
              <a:t>at spindle </a:t>
            </a:r>
            <a:r>
              <a:rPr lang="en-IN" dirty="0"/>
              <a:t>poles and release calcium ions to initiate anaphase (</a:t>
            </a:r>
            <a:r>
              <a:rPr lang="en-IN" b="1" dirty="0" err="1"/>
              <a:t>Hapler</a:t>
            </a:r>
            <a:r>
              <a:rPr lang="en-IN" b="1" dirty="0"/>
              <a:t> and </a:t>
            </a:r>
            <a:r>
              <a:rPr lang="en-IN" b="1" dirty="0" err="1"/>
              <a:t>coworkers</a:t>
            </a:r>
            <a:r>
              <a:rPr lang="en-IN" b="1" dirty="0"/>
              <a:t>, 1980, 1987).</a:t>
            </a:r>
          </a:p>
          <a:p>
            <a:pPr algn="just"/>
            <a:r>
              <a:rPr lang="en-IN" dirty="0"/>
              <a:t>Anaphase involves the following two steps :</a:t>
            </a:r>
          </a:p>
          <a:p>
            <a:pPr algn="just"/>
            <a:r>
              <a:rPr lang="en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Anaphase A. During it, there is </a:t>
            </a:r>
            <a:r>
              <a:rPr lang="en-IN" b="1" dirty="0" err="1"/>
              <a:t>poleward</a:t>
            </a:r>
            <a:r>
              <a:rPr lang="en-IN" b="1" dirty="0"/>
              <a:t> movement of </a:t>
            </a:r>
            <a:r>
              <a:rPr lang="en-IN" b="1" dirty="0" err="1"/>
              <a:t>chromatids</a:t>
            </a:r>
            <a:r>
              <a:rPr lang="en-IN" b="1" dirty="0"/>
              <a:t> due to shortening of </a:t>
            </a:r>
            <a:r>
              <a:rPr lang="en-IN" b="1" dirty="0" smtClean="0"/>
              <a:t>the </a:t>
            </a:r>
            <a:r>
              <a:rPr lang="en-IN" dirty="0" err="1" smtClean="0"/>
              <a:t>kinetochore</a:t>
            </a:r>
            <a:r>
              <a:rPr lang="en-IN" dirty="0" smtClean="0"/>
              <a:t> </a:t>
            </a:r>
            <a:r>
              <a:rPr lang="en-IN" dirty="0"/>
              <a:t>microtubules. During their </a:t>
            </a:r>
            <a:r>
              <a:rPr lang="en-IN" dirty="0" err="1"/>
              <a:t>poleward</a:t>
            </a:r>
            <a:r>
              <a:rPr lang="en-IN" dirty="0"/>
              <a:t> migration, the </a:t>
            </a:r>
            <a:r>
              <a:rPr lang="en-IN" dirty="0" err="1"/>
              <a:t>centromeres</a:t>
            </a:r>
            <a:r>
              <a:rPr lang="en-IN" dirty="0"/>
              <a:t> (and </a:t>
            </a:r>
            <a:r>
              <a:rPr lang="en-IN" dirty="0" err="1" smtClean="0"/>
              <a:t>kinetochores</a:t>
            </a:r>
            <a:r>
              <a:rPr lang="en-IN" dirty="0" smtClean="0"/>
              <a:t>) remain </a:t>
            </a:r>
            <a:r>
              <a:rPr lang="en-IN" dirty="0"/>
              <a:t>foremost so that the chromosomes characteristically appear U,V or J- shaped.</a:t>
            </a:r>
          </a:p>
          <a:p>
            <a:pPr algn="just"/>
            <a:r>
              <a:rPr lang="en-IN" b="1" dirty="0"/>
              <a:t>(ii) Anaphase B. It involves separation of poles themselves accompanied by the elongation </a:t>
            </a:r>
            <a:r>
              <a:rPr lang="en-IN" b="1" dirty="0" smtClean="0"/>
              <a:t>of </a:t>
            </a:r>
            <a:r>
              <a:rPr lang="en-IN" dirty="0" smtClean="0"/>
              <a:t>the </a:t>
            </a:r>
            <a:r>
              <a:rPr lang="en-IN" dirty="0"/>
              <a:t>polar microtubules. The astral microtubules also help in anaphase B by their attractive </a:t>
            </a:r>
            <a:r>
              <a:rPr lang="en-IN" dirty="0" smtClean="0"/>
              <a:t>interaction with </a:t>
            </a:r>
            <a:r>
              <a:rPr lang="en-IN" dirty="0"/>
              <a:t>cell cortex.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6362" y="928670"/>
            <a:ext cx="6391275" cy="5096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b="1" dirty="0"/>
              <a:t>4. </a:t>
            </a:r>
            <a:r>
              <a:rPr lang="en-IN" b="1" dirty="0" err="1"/>
              <a:t>Telophase</a:t>
            </a:r>
            <a:r>
              <a:rPr lang="en-IN" b="1" dirty="0"/>
              <a:t>. The end of the polar migration of the daughter chromosomes marks the </a:t>
            </a:r>
            <a:r>
              <a:rPr lang="en-IN" b="1" dirty="0" smtClean="0"/>
              <a:t>beginning </a:t>
            </a:r>
            <a:r>
              <a:rPr lang="en-IN" dirty="0" smtClean="0"/>
              <a:t>of </a:t>
            </a:r>
            <a:r>
              <a:rPr lang="en-IN" dirty="0"/>
              <a:t>the </a:t>
            </a:r>
            <a:r>
              <a:rPr lang="en-IN" dirty="0" err="1"/>
              <a:t>telophase</a:t>
            </a:r>
            <a:r>
              <a:rPr lang="en-IN" dirty="0"/>
              <a:t> ; which in turn is terminated by the reorganization of two new nuclei and their </a:t>
            </a:r>
            <a:r>
              <a:rPr lang="en-IN" dirty="0" smtClean="0"/>
              <a:t>entry into </a:t>
            </a:r>
            <a:r>
              <a:rPr lang="en-IN" dirty="0"/>
              <a:t>the G1 phase of </a:t>
            </a:r>
            <a:r>
              <a:rPr lang="en-IN" dirty="0" err="1"/>
              <a:t>interphase</a:t>
            </a:r>
            <a:r>
              <a:rPr lang="en-IN" dirty="0"/>
              <a:t>. </a:t>
            </a:r>
            <a:endParaRPr lang="en-IN" dirty="0" smtClean="0"/>
          </a:p>
          <a:p>
            <a:pPr algn="just"/>
            <a:r>
              <a:rPr lang="en-IN" dirty="0" smtClean="0"/>
              <a:t>In </a:t>
            </a:r>
            <a:r>
              <a:rPr lang="en-IN" dirty="0"/>
              <a:t>general terms, the events of prophase occur in reverse </a:t>
            </a:r>
            <a:r>
              <a:rPr lang="en-IN" dirty="0" smtClean="0"/>
              <a:t>sequence during </a:t>
            </a:r>
            <a:r>
              <a:rPr lang="en-IN" dirty="0"/>
              <a:t>this phase. A nuclear envelope reassembles around each group of chromosomes to form </a:t>
            </a:r>
            <a:r>
              <a:rPr lang="en-IN" dirty="0" smtClean="0"/>
              <a:t>two daughter </a:t>
            </a:r>
            <a:r>
              <a:rPr lang="en-IN" dirty="0"/>
              <a:t>nuclei. </a:t>
            </a:r>
            <a:endParaRPr lang="en-IN" dirty="0" smtClean="0"/>
          </a:p>
          <a:p>
            <a:pPr algn="just"/>
            <a:r>
              <a:rPr lang="en-IN" dirty="0" smtClean="0"/>
              <a:t>The </a:t>
            </a:r>
            <a:r>
              <a:rPr lang="en-IN" dirty="0"/>
              <a:t>mitotic apparatus except the </a:t>
            </a:r>
            <a:r>
              <a:rPr lang="en-IN" dirty="0" err="1"/>
              <a:t>centrioles</a:t>
            </a:r>
            <a:r>
              <a:rPr lang="en-IN" dirty="0"/>
              <a:t> disappears ; high viscosity of </a:t>
            </a:r>
            <a:r>
              <a:rPr lang="en-IN" dirty="0" smtClean="0"/>
              <a:t>the cytoplasm </a:t>
            </a:r>
            <a:r>
              <a:rPr lang="en-IN" dirty="0"/>
              <a:t>decreases; the chromosomes resume their long, slender, extended form as their coils </a:t>
            </a:r>
            <a:r>
              <a:rPr lang="en-IN" dirty="0" smtClean="0"/>
              <a:t>relax; and </a:t>
            </a:r>
            <a:r>
              <a:rPr lang="en-IN" dirty="0"/>
              <a:t>RNA- synthesis restarts causing the nucleolus to reappear.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3555" t="19888" b="26447"/>
          <a:stretch>
            <a:fillRect/>
          </a:stretch>
        </p:blipFill>
        <p:spPr bwMode="auto">
          <a:xfrm>
            <a:off x="500034" y="500042"/>
            <a:ext cx="807249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b="1" dirty="0" err="1"/>
              <a:t>Cytokinesis</a:t>
            </a:r>
            <a:endParaRPr lang="en-IN" b="1" dirty="0"/>
          </a:p>
          <a:p>
            <a:pPr algn="just"/>
            <a:r>
              <a:rPr lang="en-IN" dirty="0"/>
              <a:t>Both DNA synthesis and mitosis are coupled to </a:t>
            </a:r>
            <a:r>
              <a:rPr lang="en-IN" dirty="0" err="1"/>
              <a:t>cytoplasmic</a:t>
            </a:r>
            <a:r>
              <a:rPr lang="en-IN" dirty="0"/>
              <a:t> </a:t>
            </a:r>
            <a:r>
              <a:rPr lang="en-IN" dirty="0" err="1"/>
              <a:t>divison</a:t>
            </a:r>
            <a:r>
              <a:rPr lang="en-IN" dirty="0"/>
              <a:t>, or </a:t>
            </a:r>
            <a:r>
              <a:rPr lang="en-IN" dirty="0" err="1" smtClean="0"/>
              <a:t>cytokinesis</a:t>
            </a:r>
            <a:r>
              <a:rPr lang="en-IN" dirty="0" smtClean="0"/>
              <a:t>—the constriction </a:t>
            </a:r>
            <a:r>
              <a:rPr lang="en-IN" dirty="0"/>
              <a:t>of cytoplasm into two separate cells</a:t>
            </a:r>
            <a:r>
              <a:rPr lang="en-IN" dirty="0" smtClean="0"/>
              <a:t>.</a:t>
            </a:r>
          </a:p>
          <a:p>
            <a:pPr algn="just"/>
            <a:r>
              <a:rPr lang="en-IN" dirty="0" smtClean="0"/>
              <a:t> </a:t>
            </a:r>
            <a:r>
              <a:rPr lang="en-IN" dirty="0"/>
              <a:t>During </a:t>
            </a:r>
            <a:r>
              <a:rPr lang="en-IN" dirty="0" err="1"/>
              <a:t>cytokinesis</a:t>
            </a:r>
            <a:r>
              <a:rPr lang="en-IN" dirty="0"/>
              <a:t>, the cytoplasm divides by </a:t>
            </a:r>
            <a:r>
              <a:rPr lang="en-IN" dirty="0" smtClean="0"/>
              <a:t>a process</a:t>
            </a:r>
            <a:r>
              <a:rPr lang="en-IN" dirty="0"/>
              <a:t>, called </a:t>
            </a:r>
            <a:r>
              <a:rPr lang="en-IN" b="1" dirty="0"/>
              <a:t>cleavage. The mitotic spindle plays an important role in determining where and </a:t>
            </a:r>
            <a:r>
              <a:rPr lang="en-IN" b="1" dirty="0" smtClean="0"/>
              <a:t>when </a:t>
            </a:r>
            <a:r>
              <a:rPr lang="en-IN" dirty="0" smtClean="0"/>
              <a:t>cleavage </a:t>
            </a:r>
            <a:r>
              <a:rPr lang="en-IN" dirty="0"/>
              <a:t>occurs. </a:t>
            </a:r>
            <a:endParaRPr lang="en-IN" dirty="0" smtClean="0"/>
          </a:p>
          <a:p>
            <a:pPr algn="just"/>
            <a:r>
              <a:rPr lang="en-IN" dirty="0" err="1" smtClean="0"/>
              <a:t>Cytokinesis</a:t>
            </a:r>
            <a:r>
              <a:rPr lang="en-IN" dirty="0" smtClean="0"/>
              <a:t> </a:t>
            </a:r>
            <a:r>
              <a:rPr lang="en-IN" dirty="0"/>
              <a:t>usually begins in anaphase and continues through </a:t>
            </a:r>
            <a:r>
              <a:rPr lang="en-IN" dirty="0" err="1"/>
              <a:t>telophase</a:t>
            </a:r>
            <a:r>
              <a:rPr lang="en-IN" dirty="0"/>
              <a:t> and </a:t>
            </a:r>
            <a:r>
              <a:rPr lang="en-IN" dirty="0" smtClean="0"/>
              <a:t>into </a:t>
            </a:r>
            <a:r>
              <a:rPr lang="en-IN" dirty="0" err="1" smtClean="0"/>
              <a:t>interphase</a:t>
            </a:r>
            <a:r>
              <a:rPr lang="en-IN" dirty="0"/>
              <a:t>. The first sign of cleavage in animal cells is </a:t>
            </a:r>
            <a:r>
              <a:rPr lang="en-IN" b="1" dirty="0"/>
              <a:t>puckering and furrowing of the </a:t>
            </a:r>
            <a:r>
              <a:rPr lang="en-IN" b="1" dirty="0" smtClean="0"/>
              <a:t>plasma </a:t>
            </a:r>
            <a:r>
              <a:rPr lang="en-IN" dirty="0" smtClean="0"/>
              <a:t>membrane </a:t>
            </a:r>
            <a:r>
              <a:rPr lang="en-IN" dirty="0"/>
              <a:t>during anaphase. </a:t>
            </a:r>
            <a:endParaRPr lang="en-IN" dirty="0" smtClean="0"/>
          </a:p>
          <a:p>
            <a:pPr algn="just"/>
            <a:r>
              <a:rPr lang="en-IN" dirty="0" smtClean="0"/>
              <a:t>The </a:t>
            </a:r>
            <a:r>
              <a:rPr lang="en-IN" dirty="0"/>
              <a:t>furrowing invariably occurs in the plane of the metaphase plate, </a:t>
            </a:r>
            <a:r>
              <a:rPr lang="en-IN" dirty="0" smtClean="0"/>
              <a:t>at right </a:t>
            </a:r>
            <a:r>
              <a:rPr lang="en-IN" dirty="0"/>
              <a:t>angles to the long axis of the mitotic spindle. A cleavage furrow tends to form midway </a:t>
            </a:r>
            <a:r>
              <a:rPr lang="en-IN" dirty="0" smtClean="0"/>
              <a:t>between asters </a:t>
            </a:r>
            <a:r>
              <a:rPr lang="en-IN" dirty="0"/>
              <a:t>originating from two </a:t>
            </a:r>
            <a:r>
              <a:rPr lang="en-IN" dirty="0" err="1"/>
              <a:t>centrosomes</a:t>
            </a:r>
            <a:r>
              <a:rPr lang="en-IN" dirty="0"/>
              <a:t> in fertilized sand dollar eggs.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IN" dirty="0"/>
              <a:t>Cleavage is accomplished by the contraction of </a:t>
            </a:r>
            <a:r>
              <a:rPr lang="en-IN" dirty="0" smtClean="0"/>
              <a:t>a ring </a:t>
            </a:r>
            <a:r>
              <a:rPr lang="en-IN" dirty="0"/>
              <a:t>composed mainly of </a:t>
            </a:r>
            <a:r>
              <a:rPr lang="en-IN" dirty="0" err="1"/>
              <a:t>actin</a:t>
            </a:r>
            <a:r>
              <a:rPr lang="en-IN" dirty="0"/>
              <a:t> filaments. This bundle </a:t>
            </a:r>
            <a:r>
              <a:rPr lang="en-IN" dirty="0" smtClean="0"/>
              <a:t>of filaments</a:t>
            </a:r>
            <a:r>
              <a:rPr lang="en-IN" dirty="0"/>
              <a:t>, called </a:t>
            </a:r>
            <a:r>
              <a:rPr lang="en-IN" b="1" dirty="0"/>
              <a:t>contractile ring, is bound to the </a:t>
            </a:r>
            <a:r>
              <a:rPr lang="en-IN" b="1" dirty="0" err="1" smtClean="0"/>
              <a:t>cytoplasmic</a:t>
            </a:r>
            <a:r>
              <a:rPr lang="en-IN" b="1" dirty="0"/>
              <a:t> </a:t>
            </a:r>
            <a:r>
              <a:rPr lang="en-IN" dirty="0" smtClean="0"/>
              <a:t>face </a:t>
            </a:r>
            <a:r>
              <a:rPr lang="en-IN" dirty="0"/>
              <a:t>of the plasma membrane by </a:t>
            </a:r>
            <a:r>
              <a:rPr lang="en-IN" dirty="0" smtClean="0"/>
              <a:t>unidentified attachment </a:t>
            </a:r>
            <a:r>
              <a:rPr lang="en-IN" dirty="0"/>
              <a:t>proteins. The contractile ring assembles </a:t>
            </a:r>
            <a:r>
              <a:rPr lang="en-IN" dirty="0" smtClean="0"/>
              <a:t>in early </a:t>
            </a:r>
            <a:r>
              <a:rPr lang="en-IN" dirty="0"/>
              <a:t>anaphase, once assembled, it develops a force </a:t>
            </a:r>
            <a:r>
              <a:rPr lang="en-IN" dirty="0" smtClean="0"/>
              <a:t>large enough </a:t>
            </a:r>
            <a:r>
              <a:rPr lang="en-IN" dirty="0"/>
              <a:t>to bend a fine glass needle inserted into the </a:t>
            </a:r>
            <a:r>
              <a:rPr lang="en-IN" dirty="0" smtClean="0"/>
              <a:t>cell. Evidently </a:t>
            </a:r>
            <a:r>
              <a:rPr lang="en-IN" dirty="0"/>
              <a:t>this force is generated due to muscle-like </a:t>
            </a:r>
            <a:r>
              <a:rPr lang="en-IN" dirty="0" smtClean="0"/>
              <a:t>sliding of </a:t>
            </a:r>
            <a:r>
              <a:rPr lang="en-IN" dirty="0" err="1"/>
              <a:t>actin</a:t>
            </a:r>
            <a:r>
              <a:rPr lang="en-IN" dirty="0"/>
              <a:t> and myosin filaments in the contractile ring. </a:t>
            </a:r>
            <a:r>
              <a:rPr lang="en-IN" dirty="0" smtClean="0"/>
              <a:t>The </a:t>
            </a:r>
            <a:r>
              <a:rPr lang="en-IN" dirty="0" err="1" smtClean="0"/>
              <a:t>actin</a:t>
            </a:r>
            <a:r>
              <a:rPr lang="en-IN" dirty="0" smtClean="0"/>
              <a:t>-myosin </a:t>
            </a:r>
            <a:r>
              <a:rPr lang="en-IN" dirty="0"/>
              <a:t>interaction pulls the plasma membrane </a:t>
            </a:r>
            <a:r>
              <a:rPr lang="en-IN" dirty="0" smtClean="0"/>
              <a:t>down into </a:t>
            </a:r>
            <a:r>
              <a:rPr lang="en-IN" dirty="0"/>
              <a:t>a furrow. During a normal </a:t>
            </a:r>
            <a:r>
              <a:rPr lang="en-IN" dirty="0" err="1"/>
              <a:t>cytokinesis</a:t>
            </a:r>
            <a:r>
              <a:rPr lang="en-IN" dirty="0"/>
              <a:t>, the </a:t>
            </a:r>
            <a:r>
              <a:rPr lang="en-IN" dirty="0" smtClean="0"/>
              <a:t>contractile ring </a:t>
            </a:r>
            <a:r>
              <a:rPr lang="en-IN" dirty="0"/>
              <a:t>does not get thicker as the furrow </a:t>
            </a:r>
            <a:r>
              <a:rPr lang="en-IN" dirty="0" err="1"/>
              <a:t>invaginates</a:t>
            </a:r>
            <a:r>
              <a:rPr lang="en-IN" dirty="0"/>
              <a:t>, </a:t>
            </a:r>
            <a:r>
              <a:rPr lang="en-IN" dirty="0" smtClean="0"/>
              <a:t>suggesting that </a:t>
            </a:r>
            <a:r>
              <a:rPr lang="en-IN" dirty="0"/>
              <a:t>it </a:t>
            </a:r>
            <a:r>
              <a:rPr lang="en-IN" dirty="0" err="1"/>
              <a:t>continuouly</a:t>
            </a:r>
            <a:r>
              <a:rPr lang="en-IN" dirty="0"/>
              <a:t> reduces its volume by </a:t>
            </a:r>
            <a:r>
              <a:rPr lang="en-IN" dirty="0" smtClean="0"/>
              <a:t>losing filaments</a:t>
            </a:r>
            <a:r>
              <a:rPr lang="en-IN" dirty="0"/>
              <a:t>. When cleavage ends, the contractile ring </a:t>
            </a:r>
            <a:r>
              <a:rPr lang="en-IN" dirty="0" smtClean="0"/>
              <a:t>is finally </a:t>
            </a:r>
            <a:r>
              <a:rPr lang="en-IN" dirty="0"/>
              <a:t>dispensed with altogether and the plasma </a:t>
            </a:r>
            <a:r>
              <a:rPr lang="en-IN" dirty="0" smtClean="0"/>
              <a:t>membrane of </a:t>
            </a:r>
            <a:r>
              <a:rPr lang="en-IN" dirty="0"/>
              <a:t>the </a:t>
            </a:r>
            <a:r>
              <a:rPr lang="en-IN" dirty="0" smtClean="0"/>
              <a:t>cleavage furrow </a:t>
            </a:r>
            <a:r>
              <a:rPr lang="en-IN" dirty="0"/>
              <a:t>narrows to form the </a:t>
            </a:r>
            <a:r>
              <a:rPr lang="en-IN" b="1" dirty="0" err="1"/>
              <a:t>midbody</a:t>
            </a:r>
            <a:r>
              <a:rPr lang="en-IN" b="1" dirty="0"/>
              <a:t>, which remains as </a:t>
            </a:r>
            <a:r>
              <a:rPr lang="en-IN" b="1" dirty="0" smtClean="0"/>
              <a:t>a </a:t>
            </a:r>
            <a:r>
              <a:rPr lang="en-IN" dirty="0" smtClean="0"/>
              <a:t>tether </a:t>
            </a:r>
            <a:r>
              <a:rPr lang="en-IN" dirty="0"/>
              <a:t>(Tether means a rope for confining a beast </a:t>
            </a:r>
            <a:r>
              <a:rPr lang="en-IN" dirty="0" smtClean="0"/>
              <a:t>within certain </a:t>
            </a:r>
            <a:r>
              <a:rPr lang="en-IN" dirty="0"/>
              <a:t>limits) between two daughter cells. The </a:t>
            </a:r>
            <a:r>
              <a:rPr lang="en-IN" dirty="0" err="1" smtClean="0"/>
              <a:t>midbody</a:t>
            </a:r>
            <a:r>
              <a:rPr lang="en-IN" dirty="0"/>
              <a:t> </a:t>
            </a:r>
            <a:r>
              <a:rPr lang="en-IN" dirty="0" smtClean="0"/>
              <a:t>contains </a:t>
            </a:r>
            <a:r>
              <a:rPr lang="en-IN" dirty="0"/>
              <a:t>the remains of the two sets of polar </a:t>
            </a:r>
            <a:r>
              <a:rPr lang="en-IN" dirty="0" smtClean="0"/>
              <a:t>microtubules, packed </a:t>
            </a:r>
            <a:r>
              <a:rPr lang="en-IN" dirty="0"/>
              <a:t>tightly together with dense matrix </a:t>
            </a:r>
            <a:r>
              <a:rPr lang="en-IN" dirty="0" smtClean="0"/>
              <a:t>material. </a:t>
            </a:r>
            <a:r>
              <a:rPr lang="en-IN" dirty="0" err="1" smtClean="0"/>
              <a:t>Cytokinesis</a:t>
            </a:r>
            <a:r>
              <a:rPr lang="en-IN" dirty="0" smtClean="0"/>
              <a:t> </a:t>
            </a:r>
            <a:r>
              <a:rPr lang="en-IN" dirty="0"/>
              <a:t>greatly increases the total cell-surface area as </a:t>
            </a:r>
            <a:r>
              <a:rPr lang="en-IN" dirty="0" smtClean="0"/>
              <a:t>two cells </a:t>
            </a:r>
            <a:r>
              <a:rPr lang="en-IN" dirty="0"/>
              <a:t>form from one. Therefore, the two daughter cells resulting </a:t>
            </a:r>
            <a:r>
              <a:rPr lang="en-IN" dirty="0" smtClean="0"/>
              <a:t>from </a:t>
            </a:r>
            <a:r>
              <a:rPr lang="en-IN" dirty="0" err="1" smtClean="0"/>
              <a:t>cytokinesis</a:t>
            </a:r>
            <a:r>
              <a:rPr lang="en-IN" dirty="0" smtClean="0"/>
              <a:t> </a:t>
            </a:r>
            <a:r>
              <a:rPr lang="en-IN" dirty="0"/>
              <a:t>require more plasma membrane than in the plant </a:t>
            </a:r>
            <a:r>
              <a:rPr lang="en-IN" dirty="0" smtClean="0"/>
              <a:t>cell. Lastly</a:t>
            </a:r>
            <a:r>
              <a:rPr lang="en-IN" dirty="0"/>
              <a:t>, prior to </a:t>
            </a:r>
            <a:r>
              <a:rPr lang="en-IN" dirty="0" err="1"/>
              <a:t>cytokinesis</a:t>
            </a:r>
            <a:r>
              <a:rPr lang="en-IN" dirty="0"/>
              <a:t>, in M phase large </a:t>
            </a:r>
            <a:r>
              <a:rPr lang="en-IN" dirty="0" smtClean="0"/>
              <a:t>membrane-bounded organelles </a:t>
            </a:r>
            <a:r>
              <a:rPr lang="en-IN" dirty="0"/>
              <a:t>such as Golgi apparatus and the endoplasmic </a:t>
            </a:r>
            <a:r>
              <a:rPr lang="en-IN" dirty="0" smtClean="0"/>
              <a:t>reticulum break </a:t>
            </a:r>
            <a:r>
              <a:rPr lang="en-IN" dirty="0"/>
              <a:t>up into smaller fragments and vesicles ; this may ensure </a:t>
            </a:r>
            <a:r>
              <a:rPr lang="en-IN" dirty="0" smtClean="0"/>
              <a:t>their even </a:t>
            </a:r>
            <a:r>
              <a:rPr lang="en-IN" dirty="0"/>
              <a:t>distribution into daughter cells during </a:t>
            </a:r>
            <a:r>
              <a:rPr lang="en-IN" dirty="0" err="1"/>
              <a:t>cytokinesis</a:t>
            </a:r>
            <a:r>
              <a:rPr lang="en-IN" dirty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30000"/>
          </a:blip>
          <a:srcRect l="27014" t="5805" r="35105" b="8961"/>
          <a:stretch>
            <a:fillRect/>
          </a:stretch>
        </p:blipFill>
        <p:spPr bwMode="auto">
          <a:xfrm rot="16200000">
            <a:off x="1893074" y="-678684"/>
            <a:ext cx="5214975" cy="742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40000"/>
          </a:blip>
          <a:srcRect/>
          <a:stretch>
            <a:fillRect/>
          </a:stretch>
        </p:blipFill>
        <p:spPr bwMode="auto">
          <a:xfrm>
            <a:off x="857224" y="928670"/>
            <a:ext cx="6858048" cy="516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b="1" dirty="0"/>
              <a:t>Significance of Mitosis</a:t>
            </a:r>
          </a:p>
          <a:p>
            <a:pPr algn="just"/>
            <a:r>
              <a:rPr lang="en-IN" dirty="0"/>
              <a:t>The mitosis has the following </a:t>
            </a:r>
            <a:r>
              <a:rPr lang="en-IN" dirty="0" err="1"/>
              <a:t>singificance</a:t>
            </a:r>
            <a:r>
              <a:rPr lang="en-IN" dirty="0"/>
              <a:t> for living organisms :</a:t>
            </a:r>
          </a:p>
          <a:p>
            <a:pPr algn="just"/>
            <a:r>
              <a:rPr lang="en-IN" dirty="0"/>
              <a:t>1. The mitosis helps the cell in maintaining proper size.</a:t>
            </a:r>
          </a:p>
          <a:p>
            <a:pPr algn="just"/>
            <a:r>
              <a:rPr lang="en-IN" dirty="0"/>
              <a:t>2. It helps in the maintenance of an equilibrium in the amount of DNA and RNA in the cell.</a:t>
            </a:r>
          </a:p>
          <a:p>
            <a:pPr algn="just"/>
            <a:r>
              <a:rPr lang="en-IN" dirty="0"/>
              <a:t>3. The mitosis provides the opportunity for the growth and development to organs and the </a:t>
            </a:r>
            <a:r>
              <a:rPr lang="en-IN" dirty="0" smtClean="0"/>
              <a:t>body of </a:t>
            </a:r>
            <a:r>
              <a:rPr lang="en-IN" dirty="0"/>
              <a:t>the organisms</a:t>
            </a:r>
            <a:r>
              <a:rPr lang="en-IN" dirty="0" smtClean="0"/>
              <a:t>.</a:t>
            </a:r>
          </a:p>
          <a:p>
            <a:pPr algn="just"/>
            <a:r>
              <a:rPr lang="en-IN" dirty="0"/>
              <a:t>4. The old decaying and dead cells of body are replaced by the help of mitosis.</a:t>
            </a:r>
          </a:p>
          <a:p>
            <a:pPr algn="just"/>
            <a:r>
              <a:rPr lang="en-IN" dirty="0"/>
              <a:t>5. In certain organisms, the mitosis is involved in asexual reproduction.</a:t>
            </a:r>
          </a:p>
          <a:p>
            <a:pPr algn="just"/>
            <a:r>
              <a:rPr lang="en-IN" dirty="0"/>
              <a:t>6. The gonads and the sex cells depend on the mitosis for the increase in their number.</a:t>
            </a:r>
          </a:p>
          <a:p>
            <a:pPr algn="just"/>
            <a:r>
              <a:rPr lang="en-IN" dirty="0"/>
              <a:t>7. The cleavage of egg during embryogenesis and division of </a:t>
            </a:r>
            <a:r>
              <a:rPr lang="en-IN" dirty="0" err="1"/>
              <a:t>blastema</a:t>
            </a:r>
            <a:r>
              <a:rPr lang="en-IN" dirty="0"/>
              <a:t> during </a:t>
            </a:r>
            <a:r>
              <a:rPr lang="en-IN" dirty="0" err="1" smtClean="0"/>
              <a:t>blastogenesis</a:t>
            </a:r>
            <a:r>
              <a:rPr lang="en-IN" dirty="0" smtClean="0"/>
              <a:t>, both </a:t>
            </a:r>
            <a:r>
              <a:rPr lang="en-IN" dirty="0"/>
              <a:t>involve mitosis.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2851</Words>
  <Application>Microsoft Office PowerPoint</Application>
  <PresentationFormat>On-screen Show (4:3)</PresentationFormat>
  <Paragraphs>76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CELL CYCLE AND MITOSIS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PRITI</dc:creator>
  <cp:lastModifiedBy>PRITI</cp:lastModifiedBy>
  <cp:revision>6</cp:revision>
  <dcterms:created xsi:type="dcterms:W3CDTF">2021-07-10T08:22:44Z</dcterms:created>
  <dcterms:modified xsi:type="dcterms:W3CDTF">2021-07-10T09:43:35Z</dcterms:modified>
</cp:coreProperties>
</file>